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3000/" TargetMode="Externa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2525763"/>
            <a:ext cx="9335691" cy="1774328"/>
            <a:chOff x="0" y="0"/>
            <a:chExt cx="12447588" cy="2365771"/>
          </a:xfrm>
        </p:grpSpPr>
        <p:sp>
          <p:nvSpPr>
            <p:cNvPr id="7" name="Freeform 7"/>
            <p:cNvSpPr/>
            <p:nvPr/>
          </p:nvSpPr>
          <p:spPr>
            <a:xfrm>
              <a:off x="0" y="0"/>
              <a:ext cx="12447588" cy="2365771"/>
            </a:xfrm>
            <a:custGeom>
              <a:avLst/>
              <a:gdLst/>
              <a:ahLst/>
              <a:cxnLst/>
              <a:rect l="l" t="t" r="r" b="b"/>
              <a:pathLst>
                <a:path w="12447588" h="2365771">
                  <a:moveTo>
                    <a:pt x="0" y="0"/>
                  </a:moveTo>
                  <a:lnTo>
                    <a:pt x="12447588" y="0"/>
                  </a:lnTo>
                  <a:lnTo>
                    <a:pt x="12447588" y="2365771"/>
                  </a:lnTo>
                  <a:lnTo>
                    <a:pt x="0" y="2365771"/>
                  </a:lnTo>
                  <a:close/>
                </a:path>
              </a:pathLst>
            </a:custGeom>
            <a:solidFill>
              <a:srgbClr val="000000">
                <a:alpha val="0"/>
              </a:srgbClr>
            </a:solidFill>
          </p:spPr>
        </p:sp>
        <p:sp>
          <p:nvSpPr>
            <p:cNvPr id="8" name="TextBox 8"/>
            <p:cNvSpPr txBox="1"/>
            <p:nvPr/>
          </p:nvSpPr>
          <p:spPr>
            <a:xfrm>
              <a:off x="0" y="-133350"/>
              <a:ext cx="12447588" cy="249912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Online Flight Ticket Management System</a:t>
              </a:r>
            </a:p>
          </p:txBody>
        </p:sp>
      </p:grpSp>
      <p:grpSp>
        <p:nvGrpSpPr>
          <p:cNvPr id="9" name="Group 9"/>
          <p:cNvGrpSpPr/>
          <p:nvPr/>
        </p:nvGrpSpPr>
        <p:grpSpPr>
          <a:xfrm>
            <a:off x="1047155" y="4734521"/>
            <a:ext cx="4369742" cy="454223"/>
            <a:chOff x="0" y="0"/>
            <a:chExt cx="5826323" cy="605631"/>
          </a:xfrm>
        </p:grpSpPr>
        <p:sp>
          <p:nvSpPr>
            <p:cNvPr id="10" name="Freeform 10"/>
            <p:cNvSpPr/>
            <p:nvPr/>
          </p:nvSpPr>
          <p:spPr>
            <a:xfrm>
              <a:off x="0" y="0"/>
              <a:ext cx="5826323" cy="605631"/>
            </a:xfrm>
            <a:custGeom>
              <a:avLst/>
              <a:gdLst/>
              <a:ahLst/>
              <a:cxnLst/>
              <a:rect l="l" t="t" r="r" b="b"/>
              <a:pathLst>
                <a:path w="5826323" h="605631">
                  <a:moveTo>
                    <a:pt x="0" y="0"/>
                  </a:moveTo>
                  <a:lnTo>
                    <a:pt x="5826323" y="0"/>
                  </a:lnTo>
                  <a:lnTo>
                    <a:pt x="5826323" y="605631"/>
                  </a:lnTo>
                  <a:lnTo>
                    <a:pt x="0" y="605631"/>
                  </a:lnTo>
                  <a:close/>
                </a:path>
              </a:pathLst>
            </a:custGeom>
            <a:solidFill>
              <a:srgbClr val="000000">
                <a:alpha val="0"/>
              </a:srgbClr>
            </a:solidFill>
          </p:spPr>
        </p:sp>
        <p:sp>
          <p:nvSpPr>
            <p:cNvPr id="11" name="TextBox 11"/>
            <p:cNvSpPr txBox="1"/>
            <p:nvPr/>
          </p:nvSpPr>
          <p:spPr>
            <a:xfrm>
              <a:off x="0" y="-76200"/>
              <a:ext cx="5826323" cy="681831"/>
            </a:xfrm>
            <a:prstGeom prst="rect">
              <a:avLst/>
            </a:prstGeom>
          </p:spPr>
          <p:txBody>
            <a:bodyPr lIns="0" tIns="0" rIns="0" bIns="0" rtlCol="0" anchor="t"/>
            <a:lstStyle/>
            <a:p>
              <a:pPr algn="l">
                <a:lnSpc>
                  <a:spcPts val="3436"/>
                </a:lnSpc>
              </a:pPr>
              <a:r>
                <a:rPr lang="en-US" sz="2750">
                  <a:solidFill>
                    <a:srgbClr val="F98AC7"/>
                  </a:solidFill>
                  <a:latin typeface="Times New Roman"/>
                  <a:ea typeface="Times New Roman"/>
                  <a:cs typeface="Times New Roman"/>
                  <a:sym typeface="Times New Roman"/>
                </a:rPr>
                <a:t>DBMS Mini-Project Report</a:t>
              </a:r>
            </a:p>
          </p:txBody>
        </p:sp>
      </p:grpSp>
      <p:grpSp>
        <p:nvGrpSpPr>
          <p:cNvPr id="12" name="Group 12"/>
          <p:cNvGrpSpPr/>
          <p:nvPr/>
        </p:nvGrpSpPr>
        <p:grpSpPr>
          <a:xfrm>
            <a:off x="1047155" y="5566022"/>
            <a:ext cx="9335691" cy="550218"/>
            <a:chOff x="0" y="0"/>
            <a:chExt cx="12447588" cy="733623"/>
          </a:xfrm>
        </p:grpSpPr>
        <p:sp>
          <p:nvSpPr>
            <p:cNvPr id="13" name="Freeform 13"/>
            <p:cNvSpPr/>
            <p:nvPr/>
          </p:nvSpPr>
          <p:spPr>
            <a:xfrm>
              <a:off x="0" y="0"/>
              <a:ext cx="12447588" cy="733623"/>
            </a:xfrm>
            <a:custGeom>
              <a:avLst/>
              <a:gdLst/>
              <a:ahLst/>
              <a:cxnLst/>
              <a:rect l="l" t="t" r="r" b="b"/>
              <a:pathLst>
                <a:path w="12447588" h="733623">
                  <a:moveTo>
                    <a:pt x="0" y="0"/>
                  </a:moveTo>
                  <a:lnTo>
                    <a:pt x="12447588" y="0"/>
                  </a:lnTo>
                  <a:lnTo>
                    <a:pt x="12447588" y="733623"/>
                  </a:lnTo>
                  <a:lnTo>
                    <a:pt x="0" y="733623"/>
                  </a:lnTo>
                  <a:close/>
                </a:path>
              </a:pathLst>
            </a:custGeom>
            <a:solidFill>
              <a:srgbClr val="000000">
                <a:alpha val="0"/>
              </a:srgbClr>
            </a:solidFill>
          </p:spPr>
        </p:sp>
        <p:sp>
          <p:nvSpPr>
            <p:cNvPr id="14" name="TextBox 14"/>
            <p:cNvSpPr txBox="1"/>
            <p:nvPr/>
          </p:nvSpPr>
          <p:spPr>
            <a:xfrm>
              <a:off x="0" y="-142875"/>
              <a:ext cx="12447588"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Submitted by: Darshan Gowda M (U25UV22T064015)</a:t>
              </a:r>
            </a:p>
          </p:txBody>
        </p:sp>
      </p:grpSp>
      <p:grpSp>
        <p:nvGrpSpPr>
          <p:cNvPr id="15" name="Group 15"/>
          <p:cNvGrpSpPr/>
          <p:nvPr/>
        </p:nvGrpSpPr>
        <p:grpSpPr>
          <a:xfrm>
            <a:off x="1047155" y="6381303"/>
            <a:ext cx="9335691" cy="550218"/>
            <a:chOff x="0" y="0"/>
            <a:chExt cx="12447588" cy="733623"/>
          </a:xfrm>
        </p:grpSpPr>
        <p:sp>
          <p:nvSpPr>
            <p:cNvPr id="16" name="Freeform 16"/>
            <p:cNvSpPr/>
            <p:nvPr/>
          </p:nvSpPr>
          <p:spPr>
            <a:xfrm>
              <a:off x="0" y="0"/>
              <a:ext cx="12447588" cy="733623"/>
            </a:xfrm>
            <a:custGeom>
              <a:avLst/>
              <a:gdLst/>
              <a:ahLst/>
              <a:cxnLst/>
              <a:rect l="l" t="t" r="r" b="b"/>
              <a:pathLst>
                <a:path w="12447588" h="733623">
                  <a:moveTo>
                    <a:pt x="0" y="0"/>
                  </a:moveTo>
                  <a:lnTo>
                    <a:pt x="12447588" y="0"/>
                  </a:lnTo>
                  <a:lnTo>
                    <a:pt x="12447588" y="733623"/>
                  </a:lnTo>
                  <a:lnTo>
                    <a:pt x="0" y="733623"/>
                  </a:lnTo>
                  <a:close/>
                </a:path>
              </a:pathLst>
            </a:custGeom>
            <a:solidFill>
              <a:srgbClr val="000000">
                <a:alpha val="0"/>
              </a:srgbClr>
            </a:solidFill>
          </p:spPr>
        </p:sp>
        <p:sp>
          <p:nvSpPr>
            <p:cNvPr id="17" name="TextBox 17"/>
            <p:cNvSpPr txBox="1"/>
            <p:nvPr/>
          </p:nvSpPr>
          <p:spPr>
            <a:xfrm>
              <a:off x="0" y="-142875"/>
              <a:ext cx="12447588"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Guided by: Dr. Arunalatha J S</a:t>
              </a:r>
            </a:p>
          </p:txBody>
        </p:sp>
      </p:grpSp>
      <p:grpSp>
        <p:nvGrpSpPr>
          <p:cNvPr id="18" name="Group 18"/>
          <p:cNvGrpSpPr/>
          <p:nvPr/>
        </p:nvGrpSpPr>
        <p:grpSpPr>
          <a:xfrm>
            <a:off x="1047155" y="7196583"/>
            <a:ext cx="9335691" cy="550218"/>
            <a:chOff x="0" y="0"/>
            <a:chExt cx="12447588" cy="733623"/>
          </a:xfrm>
        </p:grpSpPr>
        <p:sp>
          <p:nvSpPr>
            <p:cNvPr id="19" name="Freeform 19"/>
            <p:cNvSpPr/>
            <p:nvPr/>
          </p:nvSpPr>
          <p:spPr>
            <a:xfrm>
              <a:off x="0" y="0"/>
              <a:ext cx="12447588" cy="733623"/>
            </a:xfrm>
            <a:custGeom>
              <a:avLst/>
              <a:gdLst/>
              <a:ahLst/>
              <a:cxnLst/>
              <a:rect l="l" t="t" r="r" b="b"/>
              <a:pathLst>
                <a:path w="12447588" h="733623">
                  <a:moveTo>
                    <a:pt x="0" y="0"/>
                  </a:moveTo>
                  <a:lnTo>
                    <a:pt x="12447588" y="0"/>
                  </a:lnTo>
                  <a:lnTo>
                    <a:pt x="12447588" y="733623"/>
                  </a:lnTo>
                  <a:lnTo>
                    <a:pt x="0" y="733623"/>
                  </a:lnTo>
                  <a:close/>
                </a:path>
              </a:pathLst>
            </a:custGeom>
            <a:solidFill>
              <a:srgbClr val="000000">
                <a:alpha val="0"/>
              </a:srgbClr>
            </a:solidFill>
          </p:spPr>
        </p:sp>
        <p:sp>
          <p:nvSpPr>
            <p:cNvPr id="20" name="TextBox 20"/>
            <p:cNvSpPr txBox="1"/>
            <p:nvPr/>
          </p:nvSpPr>
          <p:spPr>
            <a:xfrm>
              <a:off x="0" y="-142875"/>
              <a:ext cx="12447588"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University of Visvesvaraya College of Engineering</a:t>
              </a:r>
            </a:p>
          </p:txBody>
        </p:sp>
      </p:grpSp>
      <p:pic>
        <p:nvPicPr>
          <p:cNvPr id="23" name="Picture 22">
            <a:extLst>
              <a:ext uri="{FF2B5EF4-FFF2-40B4-BE49-F238E27FC236}">
                <a16:creationId xmlns:a16="http://schemas.microsoft.com/office/drawing/2014/main" id="{8B221A95-DF40-3C56-3356-1ECBB8009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289"/>
            <a:ext cx="10591800" cy="102867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223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1430000" y="0"/>
            <a:ext cx="6858000" cy="10289232"/>
            <a:chOff x="0" y="0"/>
            <a:chExt cx="9144000" cy="13718976"/>
          </a:xfrm>
        </p:grpSpPr>
        <p:sp>
          <p:nvSpPr>
            <p:cNvPr id="7" name="Freeform 7" descr="preencoded.png"/>
            <p:cNvSpPr/>
            <p:nvPr/>
          </p:nvSpPr>
          <p:spPr>
            <a:xfrm>
              <a:off x="0" y="0"/>
              <a:ext cx="9144000" cy="13718921"/>
            </a:xfrm>
            <a:custGeom>
              <a:avLst/>
              <a:gdLst/>
              <a:ahLst/>
              <a:cxnLst/>
              <a:rect l="l" t="t" r="r" b="b"/>
              <a:pathLst>
                <a:path w="9144000" h="13718921">
                  <a:moveTo>
                    <a:pt x="0" y="0"/>
                  </a:moveTo>
                  <a:lnTo>
                    <a:pt x="9144000" y="0"/>
                  </a:lnTo>
                  <a:lnTo>
                    <a:pt x="9144000" y="13718921"/>
                  </a:lnTo>
                  <a:lnTo>
                    <a:pt x="0" y="13718921"/>
                  </a:lnTo>
                  <a:lnTo>
                    <a:pt x="0" y="0"/>
                  </a:lnTo>
                  <a:close/>
                </a:path>
              </a:pathLst>
            </a:custGeom>
            <a:blipFill>
              <a:blip r:embed="rId2"/>
              <a:stretch>
                <a:fillRect l="-10" r="-10"/>
              </a:stretch>
            </a:blipFill>
          </p:spPr>
        </p:sp>
      </p:grpSp>
      <p:grpSp>
        <p:nvGrpSpPr>
          <p:cNvPr id="8" name="Group 8"/>
          <p:cNvGrpSpPr/>
          <p:nvPr/>
        </p:nvGrpSpPr>
        <p:grpSpPr>
          <a:xfrm>
            <a:off x="1024384" y="783431"/>
            <a:ext cx="7665244" cy="882402"/>
            <a:chOff x="0" y="0"/>
            <a:chExt cx="10220325" cy="1176536"/>
          </a:xfrm>
        </p:grpSpPr>
        <p:sp>
          <p:nvSpPr>
            <p:cNvPr id="9" name="Freeform 9"/>
            <p:cNvSpPr/>
            <p:nvPr/>
          </p:nvSpPr>
          <p:spPr>
            <a:xfrm>
              <a:off x="0" y="0"/>
              <a:ext cx="10220325" cy="1176536"/>
            </a:xfrm>
            <a:custGeom>
              <a:avLst/>
              <a:gdLst/>
              <a:ahLst/>
              <a:cxnLst/>
              <a:rect l="l" t="t" r="r" b="b"/>
              <a:pathLst>
                <a:path w="10220325" h="1176536">
                  <a:moveTo>
                    <a:pt x="0" y="0"/>
                  </a:moveTo>
                  <a:lnTo>
                    <a:pt x="10220325" y="0"/>
                  </a:lnTo>
                  <a:lnTo>
                    <a:pt x="10220325" y="1176536"/>
                  </a:lnTo>
                  <a:lnTo>
                    <a:pt x="0" y="1176536"/>
                  </a:lnTo>
                  <a:close/>
                </a:path>
              </a:pathLst>
            </a:custGeom>
            <a:solidFill>
              <a:srgbClr val="000000">
                <a:alpha val="0"/>
              </a:srgbClr>
            </a:solidFill>
          </p:spPr>
        </p:sp>
        <p:sp>
          <p:nvSpPr>
            <p:cNvPr id="10" name="TextBox 10"/>
            <p:cNvSpPr txBox="1"/>
            <p:nvPr/>
          </p:nvSpPr>
          <p:spPr>
            <a:xfrm>
              <a:off x="0" y="-133350"/>
              <a:ext cx="10220325" cy="1309886"/>
            </a:xfrm>
            <a:prstGeom prst="rect">
              <a:avLst/>
            </a:prstGeom>
          </p:spPr>
          <p:txBody>
            <a:bodyPr lIns="0" tIns="0" rIns="0" bIns="0" rtlCol="0" anchor="t"/>
            <a:lstStyle/>
            <a:p>
              <a:pPr algn="l">
                <a:lnSpc>
                  <a:spcPts val="6748"/>
                </a:lnSpc>
              </a:pPr>
              <a:r>
                <a:rPr lang="en-US" sz="5374">
                  <a:solidFill>
                    <a:srgbClr val="F98AC7"/>
                  </a:solidFill>
                  <a:latin typeface="Times New Roman"/>
                  <a:ea typeface="Times New Roman"/>
                  <a:cs typeface="Times New Roman"/>
                  <a:sym typeface="Times New Roman"/>
                </a:rPr>
                <a:t>Database Normalization</a:t>
              </a:r>
            </a:p>
          </p:txBody>
        </p:sp>
      </p:grpSp>
      <p:grpSp>
        <p:nvGrpSpPr>
          <p:cNvPr id="11" name="Group 11"/>
          <p:cNvGrpSpPr/>
          <p:nvPr/>
        </p:nvGrpSpPr>
        <p:grpSpPr>
          <a:xfrm>
            <a:off x="1024384" y="2104876"/>
            <a:ext cx="219551" cy="2011108"/>
            <a:chOff x="0" y="0"/>
            <a:chExt cx="292735" cy="2681478"/>
          </a:xfrm>
        </p:grpSpPr>
        <p:sp>
          <p:nvSpPr>
            <p:cNvPr id="12" name="Freeform 12"/>
            <p:cNvSpPr/>
            <p:nvPr/>
          </p:nvSpPr>
          <p:spPr>
            <a:xfrm>
              <a:off x="0" y="0"/>
              <a:ext cx="292735" cy="2681478"/>
            </a:xfrm>
            <a:custGeom>
              <a:avLst/>
              <a:gdLst/>
              <a:ahLst/>
              <a:cxnLst/>
              <a:rect l="l" t="t" r="r" b="b"/>
              <a:pathLst>
                <a:path w="292735" h="2681478">
                  <a:moveTo>
                    <a:pt x="0" y="58547"/>
                  </a:moveTo>
                  <a:cubicBezTo>
                    <a:pt x="0" y="26162"/>
                    <a:pt x="26162" y="0"/>
                    <a:pt x="58547" y="0"/>
                  </a:cubicBezTo>
                  <a:lnTo>
                    <a:pt x="234188" y="0"/>
                  </a:lnTo>
                  <a:cubicBezTo>
                    <a:pt x="266573" y="0"/>
                    <a:pt x="292735" y="26162"/>
                    <a:pt x="292735" y="58547"/>
                  </a:cubicBezTo>
                  <a:lnTo>
                    <a:pt x="292735" y="2622931"/>
                  </a:lnTo>
                  <a:cubicBezTo>
                    <a:pt x="292735" y="2655316"/>
                    <a:pt x="266573" y="2681478"/>
                    <a:pt x="234188" y="2681478"/>
                  </a:cubicBezTo>
                  <a:lnTo>
                    <a:pt x="58547" y="2681478"/>
                  </a:lnTo>
                  <a:cubicBezTo>
                    <a:pt x="26162" y="2681478"/>
                    <a:pt x="0" y="2655316"/>
                    <a:pt x="0" y="2622931"/>
                  </a:cubicBezTo>
                  <a:close/>
                </a:path>
              </a:pathLst>
            </a:custGeom>
            <a:solidFill>
              <a:srgbClr val="444752"/>
            </a:solidFill>
          </p:spPr>
        </p:sp>
      </p:grpSp>
      <p:grpSp>
        <p:nvGrpSpPr>
          <p:cNvPr id="13" name="Group 13"/>
          <p:cNvGrpSpPr/>
          <p:nvPr/>
        </p:nvGrpSpPr>
        <p:grpSpPr>
          <a:xfrm>
            <a:off x="1682949" y="2097732"/>
            <a:ext cx="3813274" cy="437555"/>
            <a:chOff x="0" y="0"/>
            <a:chExt cx="5084365" cy="583406"/>
          </a:xfrm>
        </p:grpSpPr>
        <p:sp>
          <p:nvSpPr>
            <p:cNvPr id="14" name="Freeform 14"/>
            <p:cNvSpPr/>
            <p:nvPr/>
          </p:nvSpPr>
          <p:spPr>
            <a:xfrm>
              <a:off x="0" y="0"/>
              <a:ext cx="5084365" cy="583406"/>
            </a:xfrm>
            <a:custGeom>
              <a:avLst/>
              <a:gdLst/>
              <a:ahLst/>
              <a:cxnLst/>
              <a:rect l="l" t="t" r="r" b="b"/>
              <a:pathLst>
                <a:path w="5084365" h="583406">
                  <a:moveTo>
                    <a:pt x="0" y="0"/>
                  </a:moveTo>
                  <a:lnTo>
                    <a:pt x="5084365" y="0"/>
                  </a:lnTo>
                  <a:lnTo>
                    <a:pt x="5084365" y="583406"/>
                  </a:lnTo>
                  <a:lnTo>
                    <a:pt x="0" y="583406"/>
                  </a:lnTo>
                  <a:close/>
                </a:path>
              </a:pathLst>
            </a:custGeom>
            <a:solidFill>
              <a:srgbClr val="000000">
                <a:alpha val="0"/>
              </a:srgbClr>
            </a:solidFill>
          </p:spPr>
        </p:sp>
        <p:sp>
          <p:nvSpPr>
            <p:cNvPr id="15" name="TextBox 15"/>
            <p:cNvSpPr txBox="1"/>
            <p:nvPr/>
          </p:nvSpPr>
          <p:spPr>
            <a:xfrm>
              <a:off x="0" y="-66675"/>
              <a:ext cx="5084365" cy="650081"/>
            </a:xfrm>
            <a:prstGeom prst="rect">
              <a:avLst/>
            </a:prstGeom>
          </p:spPr>
          <p:txBody>
            <a:bodyPr lIns="0" tIns="0" rIns="0" bIns="0" rtlCol="0" anchor="t"/>
            <a:lstStyle/>
            <a:p>
              <a:pPr algn="l">
                <a:lnSpc>
                  <a:spcPts val="3374"/>
                </a:lnSpc>
              </a:pPr>
              <a:r>
                <a:rPr lang="en-US" sz="2687">
                  <a:solidFill>
                    <a:srgbClr val="D6E5EF"/>
                  </a:solidFill>
                  <a:latin typeface="Times New Roman"/>
                  <a:ea typeface="Times New Roman"/>
                  <a:cs typeface="Times New Roman"/>
                  <a:sym typeface="Times New Roman"/>
                </a:rPr>
                <a:t>First Normal Form (1NF)</a:t>
              </a:r>
            </a:p>
          </p:txBody>
        </p:sp>
      </p:grpSp>
      <p:grpSp>
        <p:nvGrpSpPr>
          <p:cNvPr id="16" name="Group 16"/>
          <p:cNvGrpSpPr/>
          <p:nvPr/>
        </p:nvGrpSpPr>
        <p:grpSpPr>
          <a:xfrm>
            <a:off x="1682949" y="2646610"/>
            <a:ext cx="8722667" cy="1469380"/>
            <a:chOff x="0" y="0"/>
            <a:chExt cx="11630223" cy="1959173"/>
          </a:xfrm>
        </p:grpSpPr>
        <p:sp>
          <p:nvSpPr>
            <p:cNvPr id="17" name="Freeform 17"/>
            <p:cNvSpPr/>
            <p:nvPr/>
          </p:nvSpPr>
          <p:spPr>
            <a:xfrm>
              <a:off x="0" y="0"/>
              <a:ext cx="11630223" cy="1959173"/>
            </a:xfrm>
            <a:custGeom>
              <a:avLst/>
              <a:gdLst/>
              <a:ahLst/>
              <a:cxnLst/>
              <a:rect l="l" t="t" r="r" b="b"/>
              <a:pathLst>
                <a:path w="11630223" h="1959173">
                  <a:moveTo>
                    <a:pt x="0" y="0"/>
                  </a:moveTo>
                  <a:lnTo>
                    <a:pt x="11630223" y="0"/>
                  </a:lnTo>
                  <a:lnTo>
                    <a:pt x="11630223" y="1959173"/>
                  </a:lnTo>
                  <a:lnTo>
                    <a:pt x="0" y="1959173"/>
                  </a:lnTo>
                  <a:close/>
                </a:path>
              </a:pathLst>
            </a:custGeom>
            <a:solidFill>
              <a:srgbClr val="000000">
                <a:alpha val="0"/>
              </a:srgbClr>
            </a:solidFill>
          </p:spPr>
        </p:sp>
        <p:sp>
          <p:nvSpPr>
            <p:cNvPr id="18" name="TextBox 18"/>
            <p:cNvSpPr txBox="1"/>
            <p:nvPr/>
          </p:nvSpPr>
          <p:spPr>
            <a:xfrm>
              <a:off x="0" y="-133350"/>
              <a:ext cx="11630223" cy="2092523"/>
            </a:xfrm>
            <a:prstGeom prst="rect">
              <a:avLst/>
            </a:prstGeom>
          </p:spPr>
          <p:txBody>
            <a:bodyPr lIns="0" tIns="0" rIns="0" bIns="0" rtlCol="0" anchor="t"/>
            <a:lstStyle/>
            <a:p>
              <a:pPr algn="l">
                <a:lnSpc>
                  <a:spcPts val="3686"/>
                </a:lnSpc>
              </a:pPr>
              <a:r>
                <a:rPr lang="en-US" sz="2249">
                  <a:solidFill>
                    <a:srgbClr val="D6E5EF"/>
                  </a:solidFill>
                  <a:latin typeface="Times New Roman"/>
                  <a:ea typeface="Times New Roman"/>
                  <a:cs typeface="Times New Roman"/>
                  <a:sym typeface="Times New Roman"/>
                </a:rPr>
                <a:t>Eliminated repeating groups by creating separate tables for related data. For example, passenger contact information is stored in a dedicated table rather than duplicated across bookings.</a:t>
              </a:r>
            </a:p>
          </p:txBody>
        </p:sp>
      </p:grpSp>
      <p:grpSp>
        <p:nvGrpSpPr>
          <p:cNvPr id="19" name="Group 19"/>
          <p:cNvGrpSpPr/>
          <p:nvPr/>
        </p:nvGrpSpPr>
        <p:grpSpPr>
          <a:xfrm>
            <a:off x="1463427" y="4408586"/>
            <a:ext cx="219551" cy="2011108"/>
            <a:chOff x="0" y="0"/>
            <a:chExt cx="292735" cy="2681478"/>
          </a:xfrm>
        </p:grpSpPr>
        <p:sp>
          <p:nvSpPr>
            <p:cNvPr id="20" name="Freeform 20"/>
            <p:cNvSpPr/>
            <p:nvPr/>
          </p:nvSpPr>
          <p:spPr>
            <a:xfrm>
              <a:off x="0" y="0"/>
              <a:ext cx="292735" cy="2681478"/>
            </a:xfrm>
            <a:custGeom>
              <a:avLst/>
              <a:gdLst/>
              <a:ahLst/>
              <a:cxnLst/>
              <a:rect l="l" t="t" r="r" b="b"/>
              <a:pathLst>
                <a:path w="292735" h="2681478">
                  <a:moveTo>
                    <a:pt x="0" y="58547"/>
                  </a:moveTo>
                  <a:cubicBezTo>
                    <a:pt x="0" y="26162"/>
                    <a:pt x="26162" y="0"/>
                    <a:pt x="58547" y="0"/>
                  </a:cubicBezTo>
                  <a:lnTo>
                    <a:pt x="234188" y="0"/>
                  </a:lnTo>
                  <a:cubicBezTo>
                    <a:pt x="266573" y="0"/>
                    <a:pt x="292735" y="26162"/>
                    <a:pt x="292735" y="58547"/>
                  </a:cubicBezTo>
                  <a:lnTo>
                    <a:pt x="292735" y="2622931"/>
                  </a:lnTo>
                  <a:cubicBezTo>
                    <a:pt x="292735" y="2655316"/>
                    <a:pt x="266573" y="2681478"/>
                    <a:pt x="234188" y="2681478"/>
                  </a:cubicBezTo>
                  <a:lnTo>
                    <a:pt x="58547" y="2681478"/>
                  </a:lnTo>
                  <a:cubicBezTo>
                    <a:pt x="26162" y="2681478"/>
                    <a:pt x="0" y="2655316"/>
                    <a:pt x="0" y="2622931"/>
                  </a:cubicBezTo>
                  <a:close/>
                </a:path>
              </a:pathLst>
            </a:custGeom>
            <a:solidFill>
              <a:srgbClr val="444752"/>
            </a:solidFill>
          </p:spPr>
        </p:sp>
      </p:grpSp>
      <p:grpSp>
        <p:nvGrpSpPr>
          <p:cNvPr id="21" name="Group 21"/>
          <p:cNvGrpSpPr/>
          <p:nvPr/>
        </p:nvGrpSpPr>
        <p:grpSpPr>
          <a:xfrm>
            <a:off x="2121991" y="4401442"/>
            <a:ext cx="4325094" cy="437555"/>
            <a:chOff x="0" y="0"/>
            <a:chExt cx="5766792" cy="583406"/>
          </a:xfrm>
        </p:grpSpPr>
        <p:sp>
          <p:nvSpPr>
            <p:cNvPr id="22" name="Freeform 22"/>
            <p:cNvSpPr/>
            <p:nvPr/>
          </p:nvSpPr>
          <p:spPr>
            <a:xfrm>
              <a:off x="0" y="0"/>
              <a:ext cx="5766792" cy="583406"/>
            </a:xfrm>
            <a:custGeom>
              <a:avLst/>
              <a:gdLst/>
              <a:ahLst/>
              <a:cxnLst/>
              <a:rect l="l" t="t" r="r" b="b"/>
              <a:pathLst>
                <a:path w="5766792" h="583406">
                  <a:moveTo>
                    <a:pt x="0" y="0"/>
                  </a:moveTo>
                  <a:lnTo>
                    <a:pt x="5766792" y="0"/>
                  </a:lnTo>
                  <a:lnTo>
                    <a:pt x="5766792" y="583406"/>
                  </a:lnTo>
                  <a:lnTo>
                    <a:pt x="0" y="583406"/>
                  </a:lnTo>
                  <a:close/>
                </a:path>
              </a:pathLst>
            </a:custGeom>
            <a:solidFill>
              <a:srgbClr val="000000">
                <a:alpha val="0"/>
              </a:srgbClr>
            </a:solidFill>
          </p:spPr>
        </p:sp>
        <p:sp>
          <p:nvSpPr>
            <p:cNvPr id="23" name="TextBox 23"/>
            <p:cNvSpPr txBox="1"/>
            <p:nvPr/>
          </p:nvSpPr>
          <p:spPr>
            <a:xfrm>
              <a:off x="0" y="-66675"/>
              <a:ext cx="5766792" cy="650081"/>
            </a:xfrm>
            <a:prstGeom prst="rect">
              <a:avLst/>
            </a:prstGeom>
          </p:spPr>
          <p:txBody>
            <a:bodyPr lIns="0" tIns="0" rIns="0" bIns="0" rtlCol="0" anchor="t"/>
            <a:lstStyle/>
            <a:p>
              <a:pPr algn="l">
                <a:lnSpc>
                  <a:spcPts val="3374"/>
                </a:lnSpc>
              </a:pPr>
              <a:r>
                <a:rPr lang="en-US" sz="2687">
                  <a:solidFill>
                    <a:srgbClr val="D6E5EF"/>
                  </a:solidFill>
                  <a:latin typeface="Times New Roman"/>
                  <a:ea typeface="Times New Roman"/>
                  <a:cs typeface="Times New Roman"/>
                  <a:sym typeface="Times New Roman"/>
                </a:rPr>
                <a:t>Second Normal Form (2NF)</a:t>
              </a:r>
            </a:p>
          </p:txBody>
        </p:sp>
      </p:grpSp>
      <p:grpSp>
        <p:nvGrpSpPr>
          <p:cNvPr id="24" name="Group 24"/>
          <p:cNvGrpSpPr/>
          <p:nvPr/>
        </p:nvGrpSpPr>
        <p:grpSpPr>
          <a:xfrm>
            <a:off x="2121991" y="4950321"/>
            <a:ext cx="8283625" cy="1469380"/>
            <a:chOff x="0" y="0"/>
            <a:chExt cx="11044833" cy="1959173"/>
          </a:xfrm>
        </p:grpSpPr>
        <p:sp>
          <p:nvSpPr>
            <p:cNvPr id="25" name="Freeform 25"/>
            <p:cNvSpPr/>
            <p:nvPr/>
          </p:nvSpPr>
          <p:spPr>
            <a:xfrm>
              <a:off x="0" y="0"/>
              <a:ext cx="11044834" cy="1959173"/>
            </a:xfrm>
            <a:custGeom>
              <a:avLst/>
              <a:gdLst/>
              <a:ahLst/>
              <a:cxnLst/>
              <a:rect l="l" t="t" r="r" b="b"/>
              <a:pathLst>
                <a:path w="11044834" h="1959173">
                  <a:moveTo>
                    <a:pt x="0" y="0"/>
                  </a:moveTo>
                  <a:lnTo>
                    <a:pt x="11044834" y="0"/>
                  </a:lnTo>
                  <a:lnTo>
                    <a:pt x="11044834" y="1959173"/>
                  </a:lnTo>
                  <a:lnTo>
                    <a:pt x="0" y="1959173"/>
                  </a:lnTo>
                  <a:close/>
                </a:path>
              </a:pathLst>
            </a:custGeom>
            <a:solidFill>
              <a:srgbClr val="000000">
                <a:alpha val="0"/>
              </a:srgbClr>
            </a:solidFill>
          </p:spPr>
        </p:sp>
        <p:sp>
          <p:nvSpPr>
            <p:cNvPr id="26" name="TextBox 26"/>
            <p:cNvSpPr txBox="1"/>
            <p:nvPr/>
          </p:nvSpPr>
          <p:spPr>
            <a:xfrm>
              <a:off x="0" y="-133350"/>
              <a:ext cx="11044833" cy="2092523"/>
            </a:xfrm>
            <a:prstGeom prst="rect">
              <a:avLst/>
            </a:prstGeom>
          </p:spPr>
          <p:txBody>
            <a:bodyPr lIns="0" tIns="0" rIns="0" bIns="0" rtlCol="0" anchor="t"/>
            <a:lstStyle/>
            <a:p>
              <a:pPr algn="l">
                <a:lnSpc>
                  <a:spcPts val="3686"/>
                </a:lnSpc>
              </a:pPr>
              <a:r>
                <a:rPr lang="en-US" sz="2249">
                  <a:solidFill>
                    <a:srgbClr val="D6E5EF"/>
                  </a:solidFill>
                  <a:latin typeface="Times New Roman"/>
                  <a:ea typeface="Times New Roman"/>
                  <a:cs typeface="Times New Roman"/>
                  <a:sym typeface="Times New Roman"/>
                </a:rPr>
                <a:t>Removed partial dependencies by ensuring that non-key attributes depend on the entire primary key. Flight schedules are separated from flight details to avoid redundancy.</a:t>
              </a:r>
            </a:p>
          </p:txBody>
        </p:sp>
      </p:grpSp>
      <p:grpSp>
        <p:nvGrpSpPr>
          <p:cNvPr id="27" name="Group 27"/>
          <p:cNvGrpSpPr/>
          <p:nvPr/>
        </p:nvGrpSpPr>
        <p:grpSpPr>
          <a:xfrm>
            <a:off x="1902470" y="6712298"/>
            <a:ext cx="219551" cy="2479453"/>
            <a:chOff x="0" y="0"/>
            <a:chExt cx="292735" cy="3305937"/>
          </a:xfrm>
        </p:grpSpPr>
        <p:sp>
          <p:nvSpPr>
            <p:cNvPr id="28" name="Freeform 28"/>
            <p:cNvSpPr/>
            <p:nvPr/>
          </p:nvSpPr>
          <p:spPr>
            <a:xfrm>
              <a:off x="0" y="0"/>
              <a:ext cx="292735" cy="3305937"/>
            </a:xfrm>
            <a:custGeom>
              <a:avLst/>
              <a:gdLst/>
              <a:ahLst/>
              <a:cxnLst/>
              <a:rect l="l" t="t" r="r" b="b"/>
              <a:pathLst>
                <a:path w="292735" h="3305937">
                  <a:moveTo>
                    <a:pt x="0" y="58547"/>
                  </a:moveTo>
                  <a:cubicBezTo>
                    <a:pt x="0" y="26162"/>
                    <a:pt x="26162" y="0"/>
                    <a:pt x="58547" y="0"/>
                  </a:cubicBezTo>
                  <a:lnTo>
                    <a:pt x="234188" y="0"/>
                  </a:lnTo>
                  <a:cubicBezTo>
                    <a:pt x="266573" y="0"/>
                    <a:pt x="292735" y="26162"/>
                    <a:pt x="292735" y="58547"/>
                  </a:cubicBezTo>
                  <a:lnTo>
                    <a:pt x="292735" y="3247390"/>
                  </a:lnTo>
                  <a:cubicBezTo>
                    <a:pt x="292735" y="3279775"/>
                    <a:pt x="266573" y="3305937"/>
                    <a:pt x="234188" y="3305937"/>
                  </a:cubicBezTo>
                  <a:lnTo>
                    <a:pt x="58547" y="3305937"/>
                  </a:lnTo>
                  <a:cubicBezTo>
                    <a:pt x="26162" y="3305937"/>
                    <a:pt x="0" y="3279775"/>
                    <a:pt x="0" y="3247390"/>
                  </a:cubicBezTo>
                  <a:close/>
                </a:path>
              </a:pathLst>
            </a:custGeom>
            <a:solidFill>
              <a:srgbClr val="444752"/>
            </a:solidFill>
          </p:spPr>
        </p:sp>
      </p:grpSp>
      <p:grpSp>
        <p:nvGrpSpPr>
          <p:cNvPr id="29" name="Group 29"/>
          <p:cNvGrpSpPr/>
          <p:nvPr/>
        </p:nvGrpSpPr>
        <p:grpSpPr>
          <a:xfrm>
            <a:off x="2561035" y="6705154"/>
            <a:ext cx="5448002" cy="437555"/>
            <a:chOff x="0" y="0"/>
            <a:chExt cx="7264003" cy="583406"/>
          </a:xfrm>
        </p:grpSpPr>
        <p:sp>
          <p:nvSpPr>
            <p:cNvPr id="30" name="Freeform 30"/>
            <p:cNvSpPr/>
            <p:nvPr/>
          </p:nvSpPr>
          <p:spPr>
            <a:xfrm>
              <a:off x="0" y="0"/>
              <a:ext cx="7264002" cy="583406"/>
            </a:xfrm>
            <a:custGeom>
              <a:avLst/>
              <a:gdLst/>
              <a:ahLst/>
              <a:cxnLst/>
              <a:rect l="l" t="t" r="r" b="b"/>
              <a:pathLst>
                <a:path w="7264002" h="583406">
                  <a:moveTo>
                    <a:pt x="0" y="0"/>
                  </a:moveTo>
                  <a:lnTo>
                    <a:pt x="7264002" y="0"/>
                  </a:lnTo>
                  <a:lnTo>
                    <a:pt x="7264002" y="583406"/>
                  </a:lnTo>
                  <a:lnTo>
                    <a:pt x="0" y="583406"/>
                  </a:lnTo>
                  <a:close/>
                </a:path>
              </a:pathLst>
            </a:custGeom>
            <a:solidFill>
              <a:srgbClr val="000000">
                <a:alpha val="0"/>
              </a:srgbClr>
            </a:solidFill>
          </p:spPr>
        </p:sp>
        <p:sp>
          <p:nvSpPr>
            <p:cNvPr id="31" name="TextBox 31"/>
            <p:cNvSpPr txBox="1"/>
            <p:nvPr/>
          </p:nvSpPr>
          <p:spPr>
            <a:xfrm>
              <a:off x="0" y="-66675"/>
              <a:ext cx="7264003" cy="650081"/>
            </a:xfrm>
            <a:prstGeom prst="rect">
              <a:avLst/>
            </a:prstGeom>
          </p:spPr>
          <p:txBody>
            <a:bodyPr lIns="0" tIns="0" rIns="0" bIns="0" rtlCol="0" anchor="t"/>
            <a:lstStyle/>
            <a:p>
              <a:pPr algn="l">
                <a:lnSpc>
                  <a:spcPts val="3374"/>
                </a:lnSpc>
              </a:pPr>
              <a:r>
                <a:rPr lang="en-US" sz="2687">
                  <a:solidFill>
                    <a:srgbClr val="D6E5EF"/>
                  </a:solidFill>
                  <a:latin typeface="Times New Roman"/>
                  <a:ea typeface="Times New Roman"/>
                  <a:cs typeface="Times New Roman"/>
                  <a:sym typeface="Times New Roman"/>
                </a:rPr>
                <a:t>Third Normal Form (3NF) to BCNF</a:t>
              </a:r>
            </a:p>
          </p:txBody>
        </p:sp>
      </p:grpSp>
      <p:grpSp>
        <p:nvGrpSpPr>
          <p:cNvPr id="32" name="Group 32"/>
          <p:cNvGrpSpPr/>
          <p:nvPr/>
        </p:nvGrpSpPr>
        <p:grpSpPr>
          <a:xfrm>
            <a:off x="2561035" y="7254031"/>
            <a:ext cx="7844581" cy="1937743"/>
            <a:chOff x="0" y="0"/>
            <a:chExt cx="10459441" cy="2583657"/>
          </a:xfrm>
        </p:grpSpPr>
        <p:sp>
          <p:nvSpPr>
            <p:cNvPr id="33" name="Freeform 33"/>
            <p:cNvSpPr/>
            <p:nvPr/>
          </p:nvSpPr>
          <p:spPr>
            <a:xfrm>
              <a:off x="0" y="0"/>
              <a:ext cx="10459441" cy="2583657"/>
            </a:xfrm>
            <a:custGeom>
              <a:avLst/>
              <a:gdLst/>
              <a:ahLst/>
              <a:cxnLst/>
              <a:rect l="l" t="t" r="r" b="b"/>
              <a:pathLst>
                <a:path w="10459441" h="2583657">
                  <a:moveTo>
                    <a:pt x="0" y="0"/>
                  </a:moveTo>
                  <a:lnTo>
                    <a:pt x="10459441" y="0"/>
                  </a:lnTo>
                  <a:lnTo>
                    <a:pt x="10459441" y="2583657"/>
                  </a:lnTo>
                  <a:lnTo>
                    <a:pt x="0" y="2583657"/>
                  </a:lnTo>
                  <a:close/>
                </a:path>
              </a:pathLst>
            </a:custGeom>
            <a:solidFill>
              <a:srgbClr val="000000">
                <a:alpha val="0"/>
              </a:srgbClr>
            </a:solidFill>
          </p:spPr>
        </p:sp>
        <p:sp>
          <p:nvSpPr>
            <p:cNvPr id="34" name="TextBox 34"/>
            <p:cNvSpPr txBox="1"/>
            <p:nvPr/>
          </p:nvSpPr>
          <p:spPr>
            <a:xfrm>
              <a:off x="0" y="-133350"/>
              <a:ext cx="10459441" cy="2717007"/>
            </a:xfrm>
            <a:prstGeom prst="rect">
              <a:avLst/>
            </a:prstGeom>
          </p:spPr>
          <p:txBody>
            <a:bodyPr lIns="0" tIns="0" rIns="0" bIns="0" rtlCol="0" anchor="t"/>
            <a:lstStyle/>
            <a:p>
              <a:pPr algn="l">
                <a:lnSpc>
                  <a:spcPts val="3686"/>
                </a:lnSpc>
              </a:pPr>
              <a:r>
                <a:rPr lang="en-US" sz="2249">
                  <a:solidFill>
                    <a:srgbClr val="D6E5EF"/>
                  </a:solidFill>
                  <a:latin typeface="Times New Roman"/>
                  <a:ea typeface="Times New Roman"/>
                  <a:cs typeface="Times New Roman"/>
                  <a:sym typeface="Times New Roman"/>
                </a:rPr>
                <a:t>Eliminated transitive dependencies by creating separate tables for related entities. Pricing information is stored separately from flights, allowing for dynamic pricing without duplicating flight data.</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143000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grpSp>
        <p:nvGrpSpPr>
          <p:cNvPr id="8" name="Group 8"/>
          <p:cNvGrpSpPr/>
          <p:nvPr/>
        </p:nvGrpSpPr>
        <p:grpSpPr>
          <a:xfrm>
            <a:off x="1047155" y="1334095"/>
            <a:ext cx="9335691" cy="1774328"/>
            <a:chOff x="0" y="0"/>
            <a:chExt cx="12447588" cy="2365771"/>
          </a:xfrm>
        </p:grpSpPr>
        <p:sp>
          <p:nvSpPr>
            <p:cNvPr id="9" name="Freeform 9"/>
            <p:cNvSpPr/>
            <p:nvPr/>
          </p:nvSpPr>
          <p:spPr>
            <a:xfrm>
              <a:off x="0" y="0"/>
              <a:ext cx="12447588" cy="2365771"/>
            </a:xfrm>
            <a:custGeom>
              <a:avLst/>
              <a:gdLst/>
              <a:ahLst/>
              <a:cxnLst/>
              <a:rect l="l" t="t" r="r" b="b"/>
              <a:pathLst>
                <a:path w="12447588" h="2365771">
                  <a:moveTo>
                    <a:pt x="0" y="0"/>
                  </a:moveTo>
                  <a:lnTo>
                    <a:pt x="12447588" y="0"/>
                  </a:lnTo>
                  <a:lnTo>
                    <a:pt x="12447588" y="2365771"/>
                  </a:lnTo>
                  <a:lnTo>
                    <a:pt x="0" y="2365771"/>
                  </a:lnTo>
                  <a:close/>
                </a:path>
              </a:pathLst>
            </a:custGeom>
            <a:solidFill>
              <a:srgbClr val="000000">
                <a:alpha val="0"/>
              </a:srgbClr>
            </a:solidFill>
          </p:spPr>
        </p:sp>
        <p:sp>
          <p:nvSpPr>
            <p:cNvPr id="10" name="TextBox 10"/>
            <p:cNvSpPr txBox="1"/>
            <p:nvPr/>
          </p:nvSpPr>
          <p:spPr>
            <a:xfrm>
              <a:off x="0" y="-133350"/>
              <a:ext cx="12447588" cy="249912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Advantages &amp; Future Enhancements</a:t>
              </a:r>
            </a:p>
          </p:txBody>
        </p:sp>
      </p:grpSp>
      <p:grpSp>
        <p:nvGrpSpPr>
          <p:cNvPr id="11" name="Group 11"/>
          <p:cNvGrpSpPr/>
          <p:nvPr/>
        </p:nvGrpSpPr>
        <p:grpSpPr>
          <a:xfrm>
            <a:off x="1047155" y="3485703"/>
            <a:ext cx="9335691" cy="550218"/>
            <a:chOff x="0" y="0"/>
            <a:chExt cx="12447588" cy="733623"/>
          </a:xfrm>
        </p:grpSpPr>
        <p:sp>
          <p:nvSpPr>
            <p:cNvPr id="12" name="Freeform 12"/>
            <p:cNvSpPr/>
            <p:nvPr/>
          </p:nvSpPr>
          <p:spPr>
            <a:xfrm>
              <a:off x="0" y="0"/>
              <a:ext cx="12447588" cy="733623"/>
            </a:xfrm>
            <a:custGeom>
              <a:avLst/>
              <a:gdLst/>
              <a:ahLst/>
              <a:cxnLst/>
              <a:rect l="l" t="t" r="r" b="b"/>
              <a:pathLst>
                <a:path w="12447588" h="733623">
                  <a:moveTo>
                    <a:pt x="0" y="0"/>
                  </a:moveTo>
                  <a:lnTo>
                    <a:pt x="12447588" y="0"/>
                  </a:lnTo>
                  <a:lnTo>
                    <a:pt x="12447588" y="733623"/>
                  </a:lnTo>
                  <a:lnTo>
                    <a:pt x="0" y="733623"/>
                  </a:lnTo>
                  <a:close/>
                </a:path>
              </a:pathLst>
            </a:custGeom>
            <a:solidFill>
              <a:srgbClr val="000000">
                <a:alpha val="0"/>
              </a:srgbClr>
            </a:solidFill>
          </p:spPr>
        </p:sp>
        <p:sp>
          <p:nvSpPr>
            <p:cNvPr id="13" name="TextBox 13"/>
            <p:cNvSpPr txBox="1"/>
            <p:nvPr/>
          </p:nvSpPr>
          <p:spPr>
            <a:xfrm>
              <a:off x="0" y="-142875"/>
              <a:ext cx="12447588"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Explore the benefits of our system and its roadmap for future growth.</a:t>
              </a:r>
            </a:p>
          </p:txBody>
        </p:sp>
      </p:grpSp>
      <p:grpSp>
        <p:nvGrpSpPr>
          <p:cNvPr id="14" name="Group 14"/>
          <p:cNvGrpSpPr/>
          <p:nvPr/>
        </p:nvGrpSpPr>
        <p:grpSpPr>
          <a:xfrm>
            <a:off x="1047155" y="4708921"/>
            <a:ext cx="673132" cy="673132"/>
            <a:chOff x="0" y="0"/>
            <a:chExt cx="897509" cy="897509"/>
          </a:xfrm>
        </p:grpSpPr>
        <p:sp>
          <p:nvSpPr>
            <p:cNvPr id="15" name="Freeform 15"/>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grpSp>
        <p:nvGrpSpPr>
          <p:cNvPr id="16" name="Group 16"/>
          <p:cNvGrpSpPr/>
          <p:nvPr/>
        </p:nvGrpSpPr>
        <p:grpSpPr>
          <a:xfrm>
            <a:off x="1172468" y="4831407"/>
            <a:ext cx="422374" cy="478037"/>
            <a:chOff x="0" y="0"/>
            <a:chExt cx="563165" cy="637382"/>
          </a:xfrm>
        </p:grpSpPr>
        <p:sp>
          <p:nvSpPr>
            <p:cNvPr id="17" name="Freeform 17"/>
            <p:cNvSpPr/>
            <p:nvPr/>
          </p:nvSpPr>
          <p:spPr>
            <a:xfrm>
              <a:off x="0" y="0"/>
              <a:ext cx="563165" cy="637382"/>
            </a:xfrm>
            <a:custGeom>
              <a:avLst/>
              <a:gdLst/>
              <a:ahLst/>
              <a:cxnLst/>
              <a:rect l="l" t="t" r="r" b="b"/>
              <a:pathLst>
                <a:path w="563165" h="637382">
                  <a:moveTo>
                    <a:pt x="0" y="0"/>
                  </a:moveTo>
                  <a:lnTo>
                    <a:pt x="563165" y="0"/>
                  </a:lnTo>
                  <a:lnTo>
                    <a:pt x="563165" y="637382"/>
                  </a:lnTo>
                  <a:lnTo>
                    <a:pt x="0" y="637382"/>
                  </a:lnTo>
                  <a:close/>
                </a:path>
              </a:pathLst>
            </a:custGeom>
            <a:solidFill>
              <a:srgbClr val="000000">
                <a:alpha val="0"/>
              </a:srgbClr>
            </a:solidFill>
          </p:spPr>
        </p:sp>
        <p:sp>
          <p:nvSpPr>
            <p:cNvPr id="18" name="TextBox 18"/>
            <p:cNvSpPr txBox="1"/>
            <p:nvPr/>
          </p:nvSpPr>
          <p:spPr>
            <a:xfrm>
              <a:off x="0" y="-9525"/>
              <a:ext cx="563165" cy="646907"/>
            </a:xfrm>
            <a:prstGeom prst="rect">
              <a:avLst/>
            </a:prstGeom>
          </p:spPr>
          <p:txBody>
            <a:bodyPr lIns="0" tIns="0" rIns="0" bIns="0" rtlCol="0" anchor="t"/>
            <a:lstStyle/>
            <a:p>
              <a:pPr algn="ctr">
                <a:lnSpc>
                  <a:spcPts val="3312"/>
                </a:lnSpc>
              </a:pPr>
              <a:r>
                <a:rPr lang="en-US" sz="3311">
                  <a:solidFill>
                    <a:srgbClr val="D6E5EF"/>
                  </a:solidFill>
                  <a:latin typeface="Times New Roman"/>
                  <a:ea typeface="Times New Roman"/>
                  <a:cs typeface="Times New Roman"/>
                  <a:sym typeface="Times New Roman"/>
                </a:rPr>
                <a:t>1</a:t>
              </a:r>
            </a:p>
          </p:txBody>
        </p:sp>
      </p:grpSp>
      <p:grpSp>
        <p:nvGrpSpPr>
          <p:cNvPr id="19" name="Group 19"/>
          <p:cNvGrpSpPr/>
          <p:nvPr/>
        </p:nvGrpSpPr>
        <p:grpSpPr>
          <a:xfrm>
            <a:off x="2019449" y="4694634"/>
            <a:ext cx="3520231" cy="454223"/>
            <a:chOff x="0" y="0"/>
            <a:chExt cx="4693641" cy="605631"/>
          </a:xfrm>
        </p:grpSpPr>
        <p:sp>
          <p:nvSpPr>
            <p:cNvPr id="20" name="Freeform 2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21" name="TextBox 21"/>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Enhanced Efficiency</a:t>
              </a:r>
            </a:p>
          </p:txBody>
        </p:sp>
      </p:grpSp>
      <p:grpSp>
        <p:nvGrpSpPr>
          <p:cNvPr id="22" name="Group 22"/>
          <p:cNvGrpSpPr/>
          <p:nvPr/>
        </p:nvGrpSpPr>
        <p:grpSpPr>
          <a:xfrm>
            <a:off x="2019449" y="5256908"/>
            <a:ext cx="3545979" cy="1507777"/>
            <a:chOff x="0" y="0"/>
            <a:chExt cx="4727972" cy="2010370"/>
          </a:xfrm>
        </p:grpSpPr>
        <p:sp>
          <p:nvSpPr>
            <p:cNvPr id="23" name="Freeform 23"/>
            <p:cNvSpPr/>
            <p:nvPr/>
          </p:nvSpPr>
          <p:spPr>
            <a:xfrm>
              <a:off x="0" y="0"/>
              <a:ext cx="4727972" cy="2010370"/>
            </a:xfrm>
            <a:custGeom>
              <a:avLst/>
              <a:gdLst/>
              <a:ahLst/>
              <a:cxnLst/>
              <a:rect l="l" t="t" r="r" b="b"/>
              <a:pathLst>
                <a:path w="4727972" h="2010370">
                  <a:moveTo>
                    <a:pt x="0" y="0"/>
                  </a:moveTo>
                  <a:lnTo>
                    <a:pt x="4727972" y="0"/>
                  </a:lnTo>
                  <a:lnTo>
                    <a:pt x="4727972" y="2010370"/>
                  </a:lnTo>
                  <a:lnTo>
                    <a:pt x="0" y="2010370"/>
                  </a:lnTo>
                  <a:close/>
                </a:path>
              </a:pathLst>
            </a:custGeom>
            <a:solidFill>
              <a:srgbClr val="000000">
                <a:alpha val="0"/>
              </a:srgbClr>
            </a:solidFill>
          </p:spPr>
        </p:sp>
        <p:sp>
          <p:nvSpPr>
            <p:cNvPr id="24" name="TextBox 24"/>
            <p:cNvSpPr txBox="1"/>
            <p:nvPr/>
          </p:nvSpPr>
          <p:spPr>
            <a:xfrm>
              <a:off x="0" y="-142875"/>
              <a:ext cx="4727972"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Streamlined booking process, reducing time and effort.</a:t>
              </a:r>
            </a:p>
          </p:txBody>
        </p:sp>
      </p:grpSp>
      <p:grpSp>
        <p:nvGrpSpPr>
          <p:cNvPr id="25" name="Group 25"/>
          <p:cNvGrpSpPr/>
          <p:nvPr/>
        </p:nvGrpSpPr>
        <p:grpSpPr>
          <a:xfrm>
            <a:off x="5864572" y="4708921"/>
            <a:ext cx="673132" cy="673132"/>
            <a:chOff x="0" y="0"/>
            <a:chExt cx="897509" cy="897509"/>
          </a:xfrm>
        </p:grpSpPr>
        <p:sp>
          <p:nvSpPr>
            <p:cNvPr id="26" name="Freeform 26"/>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grpSp>
        <p:nvGrpSpPr>
          <p:cNvPr id="27" name="Group 27"/>
          <p:cNvGrpSpPr/>
          <p:nvPr/>
        </p:nvGrpSpPr>
        <p:grpSpPr>
          <a:xfrm>
            <a:off x="5989885" y="4831407"/>
            <a:ext cx="422374" cy="478037"/>
            <a:chOff x="0" y="0"/>
            <a:chExt cx="563165" cy="637382"/>
          </a:xfrm>
        </p:grpSpPr>
        <p:sp>
          <p:nvSpPr>
            <p:cNvPr id="28" name="Freeform 28"/>
            <p:cNvSpPr/>
            <p:nvPr/>
          </p:nvSpPr>
          <p:spPr>
            <a:xfrm>
              <a:off x="0" y="0"/>
              <a:ext cx="563165" cy="637382"/>
            </a:xfrm>
            <a:custGeom>
              <a:avLst/>
              <a:gdLst/>
              <a:ahLst/>
              <a:cxnLst/>
              <a:rect l="l" t="t" r="r" b="b"/>
              <a:pathLst>
                <a:path w="563165" h="637382">
                  <a:moveTo>
                    <a:pt x="0" y="0"/>
                  </a:moveTo>
                  <a:lnTo>
                    <a:pt x="563165" y="0"/>
                  </a:lnTo>
                  <a:lnTo>
                    <a:pt x="563165" y="637382"/>
                  </a:lnTo>
                  <a:lnTo>
                    <a:pt x="0" y="637382"/>
                  </a:lnTo>
                  <a:close/>
                </a:path>
              </a:pathLst>
            </a:custGeom>
            <a:solidFill>
              <a:srgbClr val="000000">
                <a:alpha val="0"/>
              </a:srgbClr>
            </a:solidFill>
          </p:spPr>
        </p:sp>
        <p:sp>
          <p:nvSpPr>
            <p:cNvPr id="29" name="TextBox 29"/>
            <p:cNvSpPr txBox="1"/>
            <p:nvPr/>
          </p:nvSpPr>
          <p:spPr>
            <a:xfrm>
              <a:off x="0" y="-9525"/>
              <a:ext cx="563165" cy="646907"/>
            </a:xfrm>
            <a:prstGeom prst="rect">
              <a:avLst/>
            </a:prstGeom>
          </p:spPr>
          <p:txBody>
            <a:bodyPr lIns="0" tIns="0" rIns="0" bIns="0" rtlCol="0" anchor="t"/>
            <a:lstStyle/>
            <a:p>
              <a:pPr algn="ctr">
                <a:lnSpc>
                  <a:spcPts val="3312"/>
                </a:lnSpc>
              </a:pPr>
              <a:r>
                <a:rPr lang="en-US" sz="3311">
                  <a:solidFill>
                    <a:srgbClr val="D6E5EF"/>
                  </a:solidFill>
                  <a:latin typeface="Times New Roman"/>
                  <a:ea typeface="Times New Roman"/>
                  <a:cs typeface="Times New Roman"/>
                  <a:sym typeface="Times New Roman"/>
                </a:rPr>
                <a:t>2</a:t>
              </a:r>
            </a:p>
          </p:txBody>
        </p:sp>
      </p:grpSp>
      <p:grpSp>
        <p:nvGrpSpPr>
          <p:cNvPr id="30" name="Group 30"/>
          <p:cNvGrpSpPr/>
          <p:nvPr/>
        </p:nvGrpSpPr>
        <p:grpSpPr>
          <a:xfrm>
            <a:off x="6836866" y="4694633"/>
            <a:ext cx="3545979" cy="894161"/>
            <a:chOff x="0" y="0"/>
            <a:chExt cx="4727972" cy="1192214"/>
          </a:xfrm>
        </p:grpSpPr>
        <p:sp>
          <p:nvSpPr>
            <p:cNvPr id="31" name="Freeform 31"/>
            <p:cNvSpPr/>
            <p:nvPr/>
          </p:nvSpPr>
          <p:spPr>
            <a:xfrm>
              <a:off x="0" y="0"/>
              <a:ext cx="4727972" cy="1192214"/>
            </a:xfrm>
            <a:custGeom>
              <a:avLst/>
              <a:gdLst/>
              <a:ahLst/>
              <a:cxnLst/>
              <a:rect l="l" t="t" r="r" b="b"/>
              <a:pathLst>
                <a:path w="4727972" h="1192214">
                  <a:moveTo>
                    <a:pt x="0" y="0"/>
                  </a:moveTo>
                  <a:lnTo>
                    <a:pt x="4727972" y="0"/>
                  </a:lnTo>
                  <a:lnTo>
                    <a:pt x="4727972" y="1192214"/>
                  </a:lnTo>
                  <a:lnTo>
                    <a:pt x="0" y="1192214"/>
                  </a:lnTo>
                  <a:close/>
                </a:path>
              </a:pathLst>
            </a:custGeom>
            <a:solidFill>
              <a:srgbClr val="000000">
                <a:alpha val="0"/>
              </a:srgbClr>
            </a:solidFill>
          </p:spPr>
        </p:sp>
        <p:sp>
          <p:nvSpPr>
            <p:cNvPr id="32" name="TextBox 32"/>
            <p:cNvSpPr txBox="1"/>
            <p:nvPr/>
          </p:nvSpPr>
          <p:spPr>
            <a:xfrm>
              <a:off x="0" y="-76200"/>
              <a:ext cx="4727972" cy="1268414"/>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Improved Customer Experience</a:t>
              </a:r>
            </a:p>
          </p:txBody>
        </p:sp>
      </p:grpSp>
      <p:grpSp>
        <p:nvGrpSpPr>
          <p:cNvPr id="33" name="Group 33"/>
          <p:cNvGrpSpPr/>
          <p:nvPr/>
        </p:nvGrpSpPr>
        <p:grpSpPr>
          <a:xfrm>
            <a:off x="6836866" y="5696842"/>
            <a:ext cx="3545979" cy="1507777"/>
            <a:chOff x="0" y="0"/>
            <a:chExt cx="4727972" cy="2010370"/>
          </a:xfrm>
        </p:grpSpPr>
        <p:sp>
          <p:nvSpPr>
            <p:cNvPr id="34" name="Freeform 34"/>
            <p:cNvSpPr/>
            <p:nvPr/>
          </p:nvSpPr>
          <p:spPr>
            <a:xfrm>
              <a:off x="0" y="0"/>
              <a:ext cx="4727972" cy="2010370"/>
            </a:xfrm>
            <a:custGeom>
              <a:avLst/>
              <a:gdLst/>
              <a:ahLst/>
              <a:cxnLst/>
              <a:rect l="l" t="t" r="r" b="b"/>
              <a:pathLst>
                <a:path w="4727972" h="2010370">
                  <a:moveTo>
                    <a:pt x="0" y="0"/>
                  </a:moveTo>
                  <a:lnTo>
                    <a:pt x="4727972" y="0"/>
                  </a:lnTo>
                  <a:lnTo>
                    <a:pt x="4727972" y="2010370"/>
                  </a:lnTo>
                  <a:lnTo>
                    <a:pt x="0" y="2010370"/>
                  </a:lnTo>
                  <a:close/>
                </a:path>
              </a:pathLst>
            </a:custGeom>
            <a:solidFill>
              <a:srgbClr val="000000">
                <a:alpha val="0"/>
              </a:srgbClr>
            </a:solidFill>
          </p:spPr>
        </p:sp>
        <p:sp>
          <p:nvSpPr>
            <p:cNvPr id="35" name="TextBox 35"/>
            <p:cNvSpPr txBox="1"/>
            <p:nvPr/>
          </p:nvSpPr>
          <p:spPr>
            <a:xfrm>
              <a:off x="0" y="-142875"/>
              <a:ext cx="4727972"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User-friendly interface with personalized booking options.</a:t>
              </a:r>
            </a:p>
          </p:txBody>
        </p:sp>
      </p:grpSp>
      <p:grpSp>
        <p:nvGrpSpPr>
          <p:cNvPr id="36" name="Group 36"/>
          <p:cNvGrpSpPr/>
          <p:nvPr/>
        </p:nvGrpSpPr>
        <p:grpSpPr>
          <a:xfrm>
            <a:off x="1047155" y="7840265"/>
            <a:ext cx="673132" cy="673132"/>
            <a:chOff x="0" y="0"/>
            <a:chExt cx="897509" cy="897509"/>
          </a:xfrm>
        </p:grpSpPr>
        <p:sp>
          <p:nvSpPr>
            <p:cNvPr id="37" name="Freeform 37"/>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grpSp>
        <p:nvGrpSpPr>
          <p:cNvPr id="38" name="Group 38"/>
          <p:cNvGrpSpPr/>
          <p:nvPr/>
        </p:nvGrpSpPr>
        <p:grpSpPr>
          <a:xfrm>
            <a:off x="1172468" y="7962751"/>
            <a:ext cx="422374" cy="478036"/>
            <a:chOff x="0" y="0"/>
            <a:chExt cx="563165" cy="637381"/>
          </a:xfrm>
        </p:grpSpPr>
        <p:sp>
          <p:nvSpPr>
            <p:cNvPr id="39" name="Freeform 39"/>
            <p:cNvSpPr/>
            <p:nvPr/>
          </p:nvSpPr>
          <p:spPr>
            <a:xfrm>
              <a:off x="0" y="0"/>
              <a:ext cx="563165" cy="637381"/>
            </a:xfrm>
            <a:custGeom>
              <a:avLst/>
              <a:gdLst/>
              <a:ahLst/>
              <a:cxnLst/>
              <a:rect l="l" t="t" r="r" b="b"/>
              <a:pathLst>
                <a:path w="563165" h="637381">
                  <a:moveTo>
                    <a:pt x="0" y="0"/>
                  </a:moveTo>
                  <a:lnTo>
                    <a:pt x="563165" y="0"/>
                  </a:lnTo>
                  <a:lnTo>
                    <a:pt x="563165" y="637381"/>
                  </a:lnTo>
                  <a:lnTo>
                    <a:pt x="0" y="637381"/>
                  </a:lnTo>
                  <a:close/>
                </a:path>
              </a:pathLst>
            </a:custGeom>
            <a:solidFill>
              <a:srgbClr val="000000">
                <a:alpha val="0"/>
              </a:srgbClr>
            </a:solidFill>
          </p:spPr>
        </p:sp>
        <p:sp>
          <p:nvSpPr>
            <p:cNvPr id="40" name="TextBox 40"/>
            <p:cNvSpPr txBox="1"/>
            <p:nvPr/>
          </p:nvSpPr>
          <p:spPr>
            <a:xfrm>
              <a:off x="0" y="-9525"/>
              <a:ext cx="563165" cy="646906"/>
            </a:xfrm>
            <a:prstGeom prst="rect">
              <a:avLst/>
            </a:prstGeom>
          </p:spPr>
          <p:txBody>
            <a:bodyPr lIns="0" tIns="0" rIns="0" bIns="0" rtlCol="0" anchor="t"/>
            <a:lstStyle/>
            <a:p>
              <a:pPr algn="ctr">
                <a:lnSpc>
                  <a:spcPts val="3312"/>
                </a:lnSpc>
              </a:pPr>
              <a:r>
                <a:rPr lang="en-US" sz="3311">
                  <a:solidFill>
                    <a:srgbClr val="D6E5EF"/>
                  </a:solidFill>
                  <a:latin typeface="Times New Roman"/>
                  <a:ea typeface="Times New Roman"/>
                  <a:cs typeface="Times New Roman"/>
                  <a:sym typeface="Times New Roman"/>
                </a:rPr>
                <a:t>3</a:t>
              </a:r>
            </a:p>
          </p:txBody>
        </p:sp>
      </p:grpSp>
      <p:grpSp>
        <p:nvGrpSpPr>
          <p:cNvPr id="41" name="Group 41"/>
          <p:cNvGrpSpPr/>
          <p:nvPr/>
        </p:nvGrpSpPr>
        <p:grpSpPr>
          <a:xfrm>
            <a:off x="2019449" y="7825978"/>
            <a:ext cx="3520231" cy="454223"/>
            <a:chOff x="0" y="0"/>
            <a:chExt cx="4693641" cy="605631"/>
          </a:xfrm>
        </p:grpSpPr>
        <p:sp>
          <p:nvSpPr>
            <p:cNvPr id="42" name="Freeform 42"/>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43" name="TextBox 43"/>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Future Integration</a:t>
              </a:r>
            </a:p>
          </p:txBody>
        </p:sp>
      </p:grpSp>
      <p:grpSp>
        <p:nvGrpSpPr>
          <p:cNvPr id="44" name="Group 44"/>
          <p:cNvGrpSpPr/>
          <p:nvPr/>
        </p:nvGrpSpPr>
        <p:grpSpPr>
          <a:xfrm>
            <a:off x="2019449" y="8388251"/>
            <a:ext cx="8363396" cy="550218"/>
            <a:chOff x="0" y="0"/>
            <a:chExt cx="11151195" cy="733623"/>
          </a:xfrm>
        </p:grpSpPr>
        <p:sp>
          <p:nvSpPr>
            <p:cNvPr id="45" name="Freeform 45"/>
            <p:cNvSpPr/>
            <p:nvPr/>
          </p:nvSpPr>
          <p:spPr>
            <a:xfrm>
              <a:off x="0" y="0"/>
              <a:ext cx="11151195" cy="733623"/>
            </a:xfrm>
            <a:custGeom>
              <a:avLst/>
              <a:gdLst/>
              <a:ahLst/>
              <a:cxnLst/>
              <a:rect l="l" t="t" r="r" b="b"/>
              <a:pathLst>
                <a:path w="11151195" h="733623">
                  <a:moveTo>
                    <a:pt x="0" y="0"/>
                  </a:moveTo>
                  <a:lnTo>
                    <a:pt x="11151195" y="0"/>
                  </a:lnTo>
                  <a:lnTo>
                    <a:pt x="11151195" y="733623"/>
                  </a:lnTo>
                  <a:lnTo>
                    <a:pt x="0" y="733623"/>
                  </a:lnTo>
                  <a:close/>
                </a:path>
              </a:pathLst>
            </a:custGeom>
            <a:solidFill>
              <a:srgbClr val="000000">
                <a:alpha val="0"/>
              </a:srgbClr>
            </a:solidFill>
          </p:spPr>
        </p:sp>
        <p:sp>
          <p:nvSpPr>
            <p:cNvPr id="46" name="TextBox 46"/>
            <p:cNvSpPr txBox="1"/>
            <p:nvPr/>
          </p:nvSpPr>
          <p:spPr>
            <a:xfrm>
              <a:off x="0" y="-142875"/>
              <a:ext cx="11151195"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Incorporating AI for predictive travel and chatbot assistance.</a:t>
              </a:r>
            </a:p>
            <a:p>
              <a:pPr algn="l">
                <a:lnSpc>
                  <a:spcPts val="3750"/>
                </a:lnSpc>
              </a:pPr>
              <a:r>
                <a:rPr lang="en-US" sz="2312">
                  <a:solidFill>
                    <a:srgbClr val="D6E5EF"/>
                  </a:solidFill>
                  <a:latin typeface="Times New Roman"/>
                  <a:ea typeface="Times New Roman"/>
                  <a:cs typeface="Times New Roman"/>
                  <a:sym typeface="Times New Roman"/>
                </a:rPr>
                <a:t>OTP based authentication, etc.</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900" decel="100000" fill="hold"/>
                                        <p:tgtEl>
                                          <p:spTgt spid="1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900" decel="100000" fill="hold"/>
                                        <p:tgtEl>
                                          <p:spTgt spid="1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900" decel="100000" fill="hold"/>
                                        <p:tgtEl>
                                          <p:spTgt spid="2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900" decel="100000" fill="hold"/>
                                        <p:tgtEl>
                                          <p:spTgt spid="25"/>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900" decel="100000" fill="hold"/>
                                        <p:tgtEl>
                                          <p:spTgt spid="2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900" decel="100000" fill="hold"/>
                                        <p:tgtEl>
                                          <p:spTgt spid="3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1000"/>
                                        <p:tgtEl>
                                          <p:spTgt spid="36"/>
                                        </p:tgtEl>
                                      </p:cBhvr>
                                    </p:animEffect>
                                    <p:anim calcmode="lin" valueType="num">
                                      <p:cBhvr>
                                        <p:cTn id="62" dur="1000" fill="hold"/>
                                        <p:tgtEl>
                                          <p:spTgt spid="36"/>
                                        </p:tgtEl>
                                        <p:attrNameLst>
                                          <p:attrName>ppt_x</p:attrName>
                                        </p:attrNameLst>
                                      </p:cBhvr>
                                      <p:tavLst>
                                        <p:tav tm="0">
                                          <p:val>
                                            <p:strVal val="#ppt_x"/>
                                          </p:val>
                                        </p:tav>
                                        <p:tav tm="100000">
                                          <p:val>
                                            <p:strVal val="#ppt_x"/>
                                          </p:val>
                                        </p:tav>
                                      </p:tavLst>
                                    </p:anim>
                                    <p:anim calcmode="lin" valueType="num">
                                      <p:cBhvr>
                                        <p:cTn id="63" dur="900" decel="100000" fill="hold"/>
                                        <p:tgtEl>
                                          <p:spTgt spid="36"/>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900" decel="100000" fill="hold"/>
                                        <p:tgtEl>
                                          <p:spTgt spid="3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anim calcmode="lin" valueType="num">
                                      <p:cBhvr>
                                        <p:cTn id="74" dur="1000" fill="hold"/>
                                        <p:tgtEl>
                                          <p:spTgt spid="41"/>
                                        </p:tgtEl>
                                        <p:attrNameLst>
                                          <p:attrName>ppt_x</p:attrName>
                                        </p:attrNameLst>
                                      </p:cBhvr>
                                      <p:tavLst>
                                        <p:tav tm="0">
                                          <p:val>
                                            <p:strVal val="#ppt_x"/>
                                          </p:val>
                                        </p:tav>
                                        <p:tav tm="100000">
                                          <p:val>
                                            <p:strVal val="#ppt_x"/>
                                          </p:val>
                                        </p:tav>
                                      </p:tavLst>
                                    </p:anim>
                                    <p:anim calcmode="lin" valueType="num">
                                      <p:cBhvr>
                                        <p:cTn id="75" dur="900" decel="100000" fill="hold"/>
                                        <p:tgtEl>
                                          <p:spTgt spid="4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000"/>
                                        <p:tgtEl>
                                          <p:spTgt spid="44"/>
                                        </p:tgtEl>
                                      </p:cBhvr>
                                    </p:animEffect>
                                    <p:anim calcmode="lin" valueType="num">
                                      <p:cBhvr>
                                        <p:cTn id="80" dur="1000" fill="hold"/>
                                        <p:tgtEl>
                                          <p:spTgt spid="44"/>
                                        </p:tgtEl>
                                        <p:attrNameLst>
                                          <p:attrName>ppt_x</p:attrName>
                                        </p:attrNameLst>
                                      </p:cBhvr>
                                      <p:tavLst>
                                        <p:tav tm="0">
                                          <p:val>
                                            <p:strVal val="#ppt_x"/>
                                          </p:val>
                                        </p:tav>
                                        <p:tav tm="100000">
                                          <p:val>
                                            <p:strVal val="#ppt_x"/>
                                          </p:val>
                                        </p:tav>
                                      </p:tavLst>
                                    </p:anim>
                                    <p:anim calcmode="lin" valueType="num">
                                      <p:cBhvr>
                                        <p:cTn id="81" dur="900" decel="100000" fill="hold"/>
                                        <p:tgtEl>
                                          <p:spTgt spid="44"/>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4" y="800100"/>
            <a:ext cx="15564445" cy="8762999"/>
            <a:chOff x="0" y="0"/>
            <a:chExt cx="20752593" cy="11683999"/>
          </a:xfrm>
        </p:grpSpPr>
        <p:sp>
          <p:nvSpPr>
            <p:cNvPr id="7" name="Freeform 7"/>
            <p:cNvSpPr/>
            <p:nvPr/>
          </p:nvSpPr>
          <p:spPr>
            <a:xfrm>
              <a:off x="0" y="0"/>
              <a:ext cx="20752594" cy="11683998"/>
            </a:xfrm>
            <a:custGeom>
              <a:avLst/>
              <a:gdLst/>
              <a:ahLst/>
              <a:cxnLst/>
              <a:rect l="l" t="t" r="r" b="b"/>
              <a:pathLst>
                <a:path w="20752594" h="11683998">
                  <a:moveTo>
                    <a:pt x="0" y="0"/>
                  </a:moveTo>
                  <a:lnTo>
                    <a:pt x="20752594" y="0"/>
                  </a:lnTo>
                  <a:lnTo>
                    <a:pt x="20752594" y="11683998"/>
                  </a:lnTo>
                  <a:lnTo>
                    <a:pt x="0" y="11683998"/>
                  </a:lnTo>
                  <a:close/>
                </a:path>
              </a:pathLst>
            </a:custGeom>
            <a:solidFill>
              <a:srgbClr val="000000">
                <a:alpha val="0"/>
              </a:srgbClr>
            </a:solidFill>
          </p:spPr>
          <p:txBody>
            <a:bodyPr/>
            <a:lstStyle/>
            <a:p>
              <a:endParaRPr lang="en-IN" dirty="0"/>
            </a:p>
          </p:txBody>
        </p:sp>
        <p:sp>
          <p:nvSpPr>
            <p:cNvPr id="8" name="TextBox 8"/>
            <p:cNvSpPr txBox="1"/>
            <p:nvPr/>
          </p:nvSpPr>
          <p:spPr>
            <a:xfrm>
              <a:off x="0" y="-19050"/>
              <a:ext cx="20752593" cy="11703049"/>
            </a:xfrm>
            <a:prstGeom prst="rect">
              <a:avLst/>
            </a:prstGeom>
          </p:spPr>
          <p:txBody>
            <a:bodyPr lIns="0" tIns="0" rIns="0" bIns="0" rtlCol="0" anchor="t"/>
            <a:lstStyle/>
            <a:p>
              <a:pPr algn="l">
                <a:lnSpc>
                  <a:spcPts val="6875"/>
                </a:lnSpc>
              </a:pPr>
              <a:r>
                <a:rPr lang="en-US" sz="5500" dirty="0">
                  <a:solidFill>
                    <a:srgbClr val="F98AC7"/>
                  </a:solidFill>
                  <a:latin typeface="Times New Roman" panose="02020603050405020304" pitchFamily="18" charset="0"/>
                  <a:ea typeface="Lora"/>
                  <a:cs typeface="Times New Roman" panose="02020603050405020304" pitchFamily="18" charset="0"/>
                  <a:sym typeface="Lora"/>
                </a:rPr>
                <a:t>                                     </a:t>
              </a:r>
            </a:p>
            <a:p>
              <a:pPr algn="l">
                <a:lnSpc>
                  <a:spcPts val="6875"/>
                </a:lnSpc>
              </a:pPr>
              <a:endParaRPr lang="en-US" sz="5500" dirty="0">
                <a:solidFill>
                  <a:srgbClr val="F98AC7"/>
                </a:solidFill>
                <a:latin typeface="Times New Roman" panose="02020603050405020304" pitchFamily="18" charset="0"/>
                <a:ea typeface="Lora"/>
                <a:cs typeface="Times New Roman" panose="02020603050405020304" pitchFamily="18" charset="0"/>
                <a:sym typeface="Lora"/>
              </a:endParaRPr>
            </a:p>
            <a:p>
              <a:pPr algn="l">
                <a:lnSpc>
                  <a:spcPts val="6875"/>
                </a:lnSpc>
              </a:pPr>
              <a:endParaRPr lang="en-US" sz="5500" dirty="0">
                <a:solidFill>
                  <a:srgbClr val="F98AC7"/>
                </a:solidFill>
                <a:latin typeface="Times New Roman" panose="02020603050405020304" pitchFamily="18" charset="0"/>
                <a:ea typeface="Lora"/>
                <a:cs typeface="Times New Roman" panose="02020603050405020304" pitchFamily="18" charset="0"/>
                <a:sym typeface="Lora"/>
              </a:endParaRPr>
            </a:p>
            <a:p>
              <a:pPr algn="l">
                <a:lnSpc>
                  <a:spcPts val="6875"/>
                </a:lnSpc>
              </a:pPr>
              <a:endParaRPr lang="en-US" sz="5500" dirty="0">
                <a:solidFill>
                  <a:srgbClr val="F98AC7"/>
                </a:solidFill>
                <a:latin typeface="Times New Roman" panose="02020603050405020304" pitchFamily="18" charset="0"/>
                <a:ea typeface="Lora"/>
                <a:cs typeface="Times New Roman" panose="02020603050405020304" pitchFamily="18" charset="0"/>
                <a:sym typeface="Lora"/>
              </a:endParaRPr>
            </a:p>
            <a:p>
              <a:pPr algn="l">
                <a:lnSpc>
                  <a:spcPts val="6875"/>
                </a:lnSpc>
              </a:pPr>
              <a:r>
                <a:rPr lang="en-US" sz="5500" dirty="0">
                  <a:solidFill>
                    <a:srgbClr val="F98AC7"/>
                  </a:solidFill>
                  <a:latin typeface="Times New Roman" panose="02020603050405020304" pitchFamily="18" charset="0"/>
                  <a:ea typeface="Lora"/>
                  <a:cs typeface="Times New Roman" panose="02020603050405020304" pitchFamily="18" charset="0"/>
                  <a:sym typeface="Lora"/>
                </a:rPr>
                <a:t>              Thank You! Click Below to go to website</a:t>
              </a:r>
            </a:p>
            <a:p>
              <a:pPr algn="l">
                <a:lnSpc>
                  <a:spcPts val="6875"/>
                </a:lnSpc>
              </a:pPr>
              <a:r>
                <a:rPr lang="en-US" sz="3200">
                  <a:solidFill>
                    <a:srgbClr val="F98AC7"/>
                  </a:solidFill>
                  <a:latin typeface="Times New Roman" panose="02020603050405020304" pitchFamily="18" charset="0"/>
                  <a:ea typeface="Lora"/>
                  <a:cs typeface="Times New Roman" panose="02020603050405020304" pitchFamily="18" charset="0"/>
                  <a:sym typeface="Lora"/>
                </a:rPr>
                <a:t>                                                                         </a:t>
              </a:r>
              <a:r>
                <a:rPr lang="en-US" sz="3200" dirty="0" err="1">
                  <a:solidFill>
                    <a:srgbClr val="F98AC7"/>
                  </a:solidFill>
                  <a:latin typeface="Times New Roman" panose="02020603050405020304" pitchFamily="18" charset="0"/>
                  <a:ea typeface="Lora"/>
                  <a:cs typeface="Times New Roman" panose="02020603050405020304" pitchFamily="18" charset="0"/>
                  <a:sym typeface="Lora"/>
                  <a:hlinkClick r:id="rId2" tooltip="http://localhost:3000/"/>
                </a:rPr>
                <a:t>SkyWing</a:t>
              </a:r>
              <a:endParaRPr lang="en-US" sz="3200" dirty="0">
                <a:solidFill>
                  <a:srgbClr val="F98AC7"/>
                </a:solidFill>
                <a:latin typeface="Times New Roman" panose="02020603050405020304" pitchFamily="18" charset="0"/>
                <a:ea typeface="Lora"/>
                <a:cs typeface="Times New Roman" panose="02020603050405020304" pitchFamily="18" charset="0"/>
                <a:sym typeface="Lora"/>
              </a:endParaRPr>
            </a:p>
            <a:p>
              <a:pPr algn="l">
                <a:lnSpc>
                  <a:spcPts val="6875"/>
                </a:lnSpc>
              </a:pPr>
              <a:r>
                <a:rPr lang="en-US" sz="5500" dirty="0">
                  <a:solidFill>
                    <a:srgbClr val="F98AC7"/>
                  </a:solidFill>
                  <a:latin typeface="Times New Roman" panose="02020603050405020304" pitchFamily="18" charset="0"/>
                  <a:ea typeface="Lora"/>
                  <a:cs typeface="Times New Roman" panose="02020603050405020304" pitchFamily="18" charset="0"/>
                  <a:sym typeface="Lora"/>
                </a:rPr>
                <a:t>							</a:t>
              </a:r>
            </a:p>
          </p:txBody>
        </p:sp>
      </p:grpSp>
      <p:sp>
        <p:nvSpPr>
          <p:cNvPr id="9" name="Freeform 9"/>
          <p:cNvSpPr/>
          <p:nvPr/>
        </p:nvSpPr>
        <p:spPr>
          <a:xfrm>
            <a:off x="1047155" y="5257652"/>
            <a:ext cx="9335691" cy="1028997"/>
          </a:xfrm>
          <a:custGeom>
            <a:avLst/>
            <a:gdLst/>
            <a:ahLst/>
            <a:cxnLst/>
            <a:rect l="l" t="t" r="r" b="b"/>
            <a:pathLst>
              <a:path w="9335691" h="1028997">
                <a:moveTo>
                  <a:pt x="0" y="0"/>
                </a:moveTo>
                <a:lnTo>
                  <a:pt x="9335691" y="0"/>
                </a:lnTo>
                <a:lnTo>
                  <a:pt x="9335691" y="1028997"/>
                </a:lnTo>
                <a:lnTo>
                  <a:pt x="0" y="1028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7905155" y="1458517"/>
            <a:ext cx="7040613" cy="880021"/>
            <a:chOff x="0" y="0"/>
            <a:chExt cx="9387484" cy="1173361"/>
          </a:xfrm>
        </p:grpSpPr>
        <p:sp>
          <p:nvSpPr>
            <p:cNvPr id="7" name="Freeform 7"/>
            <p:cNvSpPr/>
            <p:nvPr/>
          </p:nvSpPr>
          <p:spPr>
            <a:xfrm>
              <a:off x="0" y="0"/>
              <a:ext cx="9387484" cy="1173361"/>
            </a:xfrm>
            <a:custGeom>
              <a:avLst/>
              <a:gdLst/>
              <a:ahLst/>
              <a:cxnLst/>
              <a:rect l="l" t="t" r="r" b="b"/>
              <a:pathLst>
                <a:path w="9387484" h="1173361">
                  <a:moveTo>
                    <a:pt x="0" y="0"/>
                  </a:moveTo>
                  <a:lnTo>
                    <a:pt x="9387484" y="0"/>
                  </a:lnTo>
                  <a:lnTo>
                    <a:pt x="9387484" y="1173361"/>
                  </a:lnTo>
                  <a:lnTo>
                    <a:pt x="0" y="1173361"/>
                  </a:lnTo>
                  <a:close/>
                </a:path>
              </a:pathLst>
            </a:custGeom>
            <a:solidFill>
              <a:srgbClr val="000000">
                <a:alpha val="0"/>
              </a:srgbClr>
            </a:solidFill>
          </p:spPr>
        </p:sp>
        <p:sp>
          <p:nvSpPr>
            <p:cNvPr id="8" name="TextBox 8"/>
            <p:cNvSpPr txBox="1"/>
            <p:nvPr/>
          </p:nvSpPr>
          <p:spPr>
            <a:xfrm>
              <a:off x="0" y="-133350"/>
              <a:ext cx="9387484" cy="130671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Introduction</a:t>
              </a:r>
            </a:p>
          </p:txBody>
        </p:sp>
      </p:grpSp>
      <p:grpSp>
        <p:nvGrpSpPr>
          <p:cNvPr id="9" name="Group 9"/>
          <p:cNvGrpSpPr/>
          <p:nvPr/>
        </p:nvGrpSpPr>
        <p:grpSpPr>
          <a:xfrm>
            <a:off x="7905155" y="3123754"/>
            <a:ext cx="673150" cy="673150"/>
            <a:chOff x="0" y="0"/>
            <a:chExt cx="897533" cy="897533"/>
          </a:xfrm>
        </p:grpSpPr>
        <p:sp>
          <p:nvSpPr>
            <p:cNvPr id="10" name="Freeform 10"/>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sp>
        <p:nvSpPr>
          <p:cNvPr id="11" name="Freeform 11" descr="preencoded.png"/>
          <p:cNvSpPr/>
          <p:nvPr/>
        </p:nvSpPr>
        <p:spPr>
          <a:xfrm>
            <a:off x="8030468" y="3196232"/>
            <a:ext cx="422374" cy="528043"/>
          </a:xfrm>
          <a:custGeom>
            <a:avLst/>
            <a:gdLst/>
            <a:ahLst/>
            <a:cxnLst/>
            <a:rect l="l" t="t" r="r" b="b"/>
            <a:pathLst>
              <a:path w="422374" h="528043">
                <a:moveTo>
                  <a:pt x="0" y="0"/>
                </a:moveTo>
                <a:lnTo>
                  <a:pt x="422374" y="0"/>
                </a:lnTo>
                <a:lnTo>
                  <a:pt x="422374" y="528043"/>
                </a:lnTo>
                <a:lnTo>
                  <a:pt x="0" y="528043"/>
                </a:lnTo>
                <a:lnTo>
                  <a:pt x="0" y="0"/>
                </a:lnTo>
                <a:close/>
              </a:path>
            </a:pathLst>
          </a:custGeom>
          <a:blipFill>
            <a:blip r:embed="rId2"/>
            <a:stretch>
              <a:fillRect l="-7" r="-7"/>
            </a:stretch>
          </a:blipFill>
        </p:spPr>
      </p:sp>
      <p:grpSp>
        <p:nvGrpSpPr>
          <p:cNvPr id="12" name="Group 12"/>
          <p:cNvGrpSpPr/>
          <p:nvPr/>
        </p:nvGrpSpPr>
        <p:grpSpPr>
          <a:xfrm>
            <a:off x="8877449" y="3123754"/>
            <a:ext cx="3545979" cy="879873"/>
            <a:chOff x="0" y="0"/>
            <a:chExt cx="4727972" cy="1173164"/>
          </a:xfrm>
        </p:grpSpPr>
        <p:sp>
          <p:nvSpPr>
            <p:cNvPr id="13" name="Freeform 13"/>
            <p:cNvSpPr/>
            <p:nvPr/>
          </p:nvSpPr>
          <p:spPr>
            <a:xfrm>
              <a:off x="0" y="0"/>
              <a:ext cx="4727972" cy="1173164"/>
            </a:xfrm>
            <a:custGeom>
              <a:avLst/>
              <a:gdLst/>
              <a:ahLst/>
              <a:cxnLst/>
              <a:rect l="l" t="t" r="r" b="b"/>
              <a:pathLst>
                <a:path w="4727972" h="1173164">
                  <a:moveTo>
                    <a:pt x="0" y="0"/>
                  </a:moveTo>
                  <a:lnTo>
                    <a:pt x="4727972" y="0"/>
                  </a:lnTo>
                  <a:lnTo>
                    <a:pt x="4727972" y="1173164"/>
                  </a:lnTo>
                  <a:lnTo>
                    <a:pt x="0" y="1173164"/>
                  </a:lnTo>
                  <a:close/>
                </a:path>
              </a:pathLst>
            </a:custGeom>
            <a:solidFill>
              <a:srgbClr val="000000">
                <a:alpha val="0"/>
              </a:srgbClr>
            </a:solidFill>
          </p:spPr>
        </p:sp>
        <p:sp>
          <p:nvSpPr>
            <p:cNvPr id="14" name="TextBox 14"/>
            <p:cNvSpPr txBox="1"/>
            <p:nvPr/>
          </p:nvSpPr>
          <p:spPr>
            <a:xfrm>
              <a:off x="0" y="-76200"/>
              <a:ext cx="4727972" cy="1249364"/>
            </a:xfrm>
            <a:prstGeom prst="rect">
              <a:avLst/>
            </a:prstGeom>
          </p:spPr>
          <p:txBody>
            <a:bodyPr lIns="0" tIns="0" rIns="0" bIns="0" rtlCol="0" anchor="t"/>
            <a:lstStyle/>
            <a:p>
              <a:pPr algn="l">
                <a:lnSpc>
                  <a:spcPts val="3438"/>
                </a:lnSpc>
              </a:pPr>
              <a:r>
                <a:rPr lang="en-US" sz="2750">
                  <a:solidFill>
                    <a:srgbClr val="D6E5EF"/>
                  </a:solidFill>
                  <a:latin typeface="Times New Roman"/>
                  <a:ea typeface="Times New Roman"/>
                  <a:cs typeface="Times New Roman"/>
                  <a:sym typeface="Times New Roman"/>
                </a:rPr>
                <a:t>Web-Based Application</a:t>
              </a:r>
            </a:p>
          </p:txBody>
        </p:sp>
      </p:grpSp>
      <p:grpSp>
        <p:nvGrpSpPr>
          <p:cNvPr id="15" name="Group 15"/>
          <p:cNvGrpSpPr/>
          <p:nvPr/>
        </p:nvGrpSpPr>
        <p:grpSpPr>
          <a:xfrm>
            <a:off x="8877449" y="4183113"/>
            <a:ext cx="3545979" cy="1915120"/>
            <a:chOff x="0" y="0"/>
            <a:chExt cx="4727972" cy="2553493"/>
          </a:xfrm>
        </p:grpSpPr>
        <p:sp>
          <p:nvSpPr>
            <p:cNvPr id="16" name="Freeform 16"/>
            <p:cNvSpPr/>
            <p:nvPr/>
          </p:nvSpPr>
          <p:spPr>
            <a:xfrm>
              <a:off x="0" y="0"/>
              <a:ext cx="4727972" cy="2553493"/>
            </a:xfrm>
            <a:custGeom>
              <a:avLst/>
              <a:gdLst/>
              <a:ahLst/>
              <a:cxnLst/>
              <a:rect l="l" t="t" r="r" b="b"/>
              <a:pathLst>
                <a:path w="4727972" h="2553493">
                  <a:moveTo>
                    <a:pt x="0" y="0"/>
                  </a:moveTo>
                  <a:lnTo>
                    <a:pt x="4727972" y="0"/>
                  </a:lnTo>
                  <a:lnTo>
                    <a:pt x="4727972" y="2553493"/>
                  </a:lnTo>
                  <a:lnTo>
                    <a:pt x="0" y="2553493"/>
                  </a:lnTo>
                  <a:close/>
                </a:path>
              </a:pathLst>
            </a:custGeom>
            <a:solidFill>
              <a:srgbClr val="000000">
                <a:alpha val="0"/>
              </a:srgbClr>
            </a:solidFill>
          </p:spPr>
        </p:sp>
        <p:sp>
          <p:nvSpPr>
            <p:cNvPr id="17" name="TextBox 17"/>
            <p:cNvSpPr txBox="1"/>
            <p:nvPr/>
          </p:nvSpPr>
          <p:spPr>
            <a:xfrm>
              <a:off x="0" y="-142875"/>
              <a:ext cx="4727972" cy="2696368"/>
            </a:xfrm>
            <a:prstGeom prst="rect">
              <a:avLst/>
            </a:prstGeom>
          </p:spPr>
          <p:txBody>
            <a:bodyPr lIns="0" tIns="0" rIns="0" bIns="0" rtlCol="0" anchor="t"/>
            <a:lstStyle/>
            <a:p>
              <a:pPr algn="l">
                <a:lnSpc>
                  <a:spcPts val="3749"/>
                </a:lnSpc>
              </a:pPr>
              <a:r>
                <a:rPr lang="en-US" sz="2312">
                  <a:solidFill>
                    <a:srgbClr val="D6E5EF"/>
                  </a:solidFill>
                  <a:latin typeface="Times New Roman"/>
                  <a:ea typeface="Times New Roman"/>
                  <a:cs typeface="Times New Roman"/>
                  <a:sym typeface="Times New Roman"/>
                </a:rPr>
                <a:t>Comprehensive platform for flight booking and management with intuitive interfaces for all users</a:t>
              </a:r>
            </a:p>
          </p:txBody>
        </p:sp>
      </p:grpSp>
      <p:grpSp>
        <p:nvGrpSpPr>
          <p:cNvPr id="18" name="Group 18"/>
          <p:cNvGrpSpPr/>
          <p:nvPr/>
        </p:nvGrpSpPr>
        <p:grpSpPr>
          <a:xfrm>
            <a:off x="12722573" y="3123754"/>
            <a:ext cx="673150" cy="673150"/>
            <a:chOff x="0" y="0"/>
            <a:chExt cx="897533" cy="897533"/>
          </a:xfrm>
        </p:grpSpPr>
        <p:sp>
          <p:nvSpPr>
            <p:cNvPr id="19" name="Freeform 19"/>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sp>
        <p:nvSpPr>
          <p:cNvPr id="20" name="Freeform 20" descr="preencoded.png"/>
          <p:cNvSpPr/>
          <p:nvPr/>
        </p:nvSpPr>
        <p:spPr>
          <a:xfrm>
            <a:off x="12847886" y="3196232"/>
            <a:ext cx="422374" cy="528043"/>
          </a:xfrm>
          <a:custGeom>
            <a:avLst/>
            <a:gdLst/>
            <a:ahLst/>
            <a:cxnLst/>
            <a:rect l="l" t="t" r="r" b="b"/>
            <a:pathLst>
              <a:path w="422374" h="528043">
                <a:moveTo>
                  <a:pt x="0" y="0"/>
                </a:moveTo>
                <a:lnTo>
                  <a:pt x="422374" y="0"/>
                </a:lnTo>
                <a:lnTo>
                  <a:pt x="422374" y="528043"/>
                </a:lnTo>
                <a:lnTo>
                  <a:pt x="0" y="528043"/>
                </a:lnTo>
                <a:lnTo>
                  <a:pt x="0" y="0"/>
                </a:lnTo>
                <a:close/>
              </a:path>
            </a:pathLst>
          </a:custGeom>
          <a:blipFill>
            <a:blip r:embed="rId3"/>
            <a:stretch>
              <a:fillRect l="-7" r="-7"/>
            </a:stretch>
          </a:blipFill>
        </p:spPr>
      </p:sp>
      <p:grpSp>
        <p:nvGrpSpPr>
          <p:cNvPr id="21" name="Group 21"/>
          <p:cNvGrpSpPr/>
          <p:nvPr/>
        </p:nvGrpSpPr>
        <p:grpSpPr>
          <a:xfrm>
            <a:off x="13694867" y="3123755"/>
            <a:ext cx="3520231" cy="439936"/>
            <a:chOff x="0" y="0"/>
            <a:chExt cx="4693641" cy="586581"/>
          </a:xfrm>
        </p:grpSpPr>
        <p:sp>
          <p:nvSpPr>
            <p:cNvPr id="22" name="Freeform 22"/>
            <p:cNvSpPr/>
            <p:nvPr/>
          </p:nvSpPr>
          <p:spPr>
            <a:xfrm>
              <a:off x="0" y="0"/>
              <a:ext cx="4693641" cy="586581"/>
            </a:xfrm>
            <a:custGeom>
              <a:avLst/>
              <a:gdLst/>
              <a:ahLst/>
              <a:cxnLst/>
              <a:rect l="l" t="t" r="r" b="b"/>
              <a:pathLst>
                <a:path w="4693641" h="586581">
                  <a:moveTo>
                    <a:pt x="0" y="0"/>
                  </a:moveTo>
                  <a:lnTo>
                    <a:pt x="4693641" y="0"/>
                  </a:lnTo>
                  <a:lnTo>
                    <a:pt x="4693641" y="586581"/>
                  </a:lnTo>
                  <a:lnTo>
                    <a:pt x="0" y="586581"/>
                  </a:lnTo>
                  <a:close/>
                </a:path>
              </a:pathLst>
            </a:custGeom>
            <a:solidFill>
              <a:srgbClr val="000000">
                <a:alpha val="0"/>
              </a:srgbClr>
            </a:solidFill>
          </p:spPr>
        </p:sp>
        <p:sp>
          <p:nvSpPr>
            <p:cNvPr id="23" name="TextBox 23"/>
            <p:cNvSpPr txBox="1"/>
            <p:nvPr/>
          </p:nvSpPr>
          <p:spPr>
            <a:xfrm>
              <a:off x="0" y="-76200"/>
              <a:ext cx="4693641" cy="662781"/>
            </a:xfrm>
            <a:prstGeom prst="rect">
              <a:avLst/>
            </a:prstGeom>
          </p:spPr>
          <p:txBody>
            <a:bodyPr lIns="0" tIns="0" rIns="0" bIns="0" rtlCol="0" anchor="t"/>
            <a:lstStyle/>
            <a:p>
              <a:pPr algn="l">
                <a:lnSpc>
                  <a:spcPts val="3438"/>
                </a:lnSpc>
              </a:pPr>
              <a:r>
                <a:rPr lang="en-US" sz="2750">
                  <a:solidFill>
                    <a:srgbClr val="D6E5EF"/>
                  </a:solidFill>
                  <a:latin typeface="Times New Roman"/>
                  <a:ea typeface="Times New Roman"/>
                  <a:cs typeface="Times New Roman"/>
                  <a:sym typeface="Times New Roman"/>
                </a:rPr>
                <a:t>Key Features</a:t>
              </a:r>
            </a:p>
          </p:txBody>
        </p:sp>
      </p:grpSp>
      <p:grpSp>
        <p:nvGrpSpPr>
          <p:cNvPr id="24" name="Group 24"/>
          <p:cNvGrpSpPr/>
          <p:nvPr/>
        </p:nvGrpSpPr>
        <p:grpSpPr>
          <a:xfrm>
            <a:off x="13694867" y="3743176"/>
            <a:ext cx="3545979" cy="2872680"/>
            <a:chOff x="0" y="0"/>
            <a:chExt cx="4727972" cy="3830240"/>
          </a:xfrm>
        </p:grpSpPr>
        <p:sp>
          <p:nvSpPr>
            <p:cNvPr id="25" name="Freeform 25"/>
            <p:cNvSpPr/>
            <p:nvPr/>
          </p:nvSpPr>
          <p:spPr>
            <a:xfrm>
              <a:off x="0" y="0"/>
              <a:ext cx="4727972" cy="3830240"/>
            </a:xfrm>
            <a:custGeom>
              <a:avLst/>
              <a:gdLst/>
              <a:ahLst/>
              <a:cxnLst/>
              <a:rect l="l" t="t" r="r" b="b"/>
              <a:pathLst>
                <a:path w="4727972" h="3830240">
                  <a:moveTo>
                    <a:pt x="0" y="0"/>
                  </a:moveTo>
                  <a:lnTo>
                    <a:pt x="4727972" y="0"/>
                  </a:lnTo>
                  <a:lnTo>
                    <a:pt x="4727972" y="3830240"/>
                  </a:lnTo>
                  <a:lnTo>
                    <a:pt x="0" y="3830240"/>
                  </a:lnTo>
                  <a:close/>
                </a:path>
              </a:pathLst>
            </a:custGeom>
            <a:solidFill>
              <a:srgbClr val="000000">
                <a:alpha val="0"/>
              </a:srgbClr>
            </a:solidFill>
          </p:spPr>
        </p:sp>
        <p:sp>
          <p:nvSpPr>
            <p:cNvPr id="26" name="TextBox 26"/>
            <p:cNvSpPr txBox="1"/>
            <p:nvPr/>
          </p:nvSpPr>
          <p:spPr>
            <a:xfrm>
              <a:off x="0" y="-142875"/>
              <a:ext cx="4727972" cy="3973115"/>
            </a:xfrm>
            <a:prstGeom prst="rect">
              <a:avLst/>
            </a:prstGeom>
          </p:spPr>
          <p:txBody>
            <a:bodyPr lIns="0" tIns="0" rIns="0" bIns="0" rtlCol="0" anchor="t"/>
            <a:lstStyle/>
            <a:p>
              <a:pPr algn="l">
                <a:lnSpc>
                  <a:spcPts val="3749"/>
                </a:lnSpc>
              </a:pPr>
              <a:r>
                <a:rPr lang="en-US" sz="2312">
                  <a:solidFill>
                    <a:srgbClr val="D6E5EF"/>
                  </a:solidFill>
                  <a:latin typeface="Times New Roman"/>
                  <a:ea typeface="Times New Roman"/>
                  <a:cs typeface="Times New Roman"/>
                  <a:sym typeface="Times New Roman"/>
                </a:rPr>
                <a:t>User authentication, role-based access, flight search, seat selection, dynamic pricing, and admin dashboard for real-time analytics</a:t>
              </a:r>
            </a:p>
          </p:txBody>
        </p:sp>
      </p:grpSp>
      <p:grpSp>
        <p:nvGrpSpPr>
          <p:cNvPr id="27" name="Group 27"/>
          <p:cNvGrpSpPr/>
          <p:nvPr/>
        </p:nvGrpSpPr>
        <p:grpSpPr>
          <a:xfrm>
            <a:off x="7905155" y="7251501"/>
            <a:ext cx="673150" cy="673150"/>
            <a:chOff x="0" y="0"/>
            <a:chExt cx="897533" cy="897533"/>
          </a:xfrm>
        </p:grpSpPr>
        <p:sp>
          <p:nvSpPr>
            <p:cNvPr id="28" name="Freeform 28"/>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444752"/>
            </a:solidFill>
          </p:spPr>
        </p:sp>
      </p:grpSp>
      <p:sp>
        <p:nvSpPr>
          <p:cNvPr id="29" name="Freeform 29" descr="preencoded.png"/>
          <p:cNvSpPr/>
          <p:nvPr/>
        </p:nvSpPr>
        <p:spPr>
          <a:xfrm>
            <a:off x="8030468" y="7323981"/>
            <a:ext cx="422374" cy="528043"/>
          </a:xfrm>
          <a:custGeom>
            <a:avLst/>
            <a:gdLst/>
            <a:ahLst/>
            <a:cxnLst/>
            <a:rect l="l" t="t" r="r" b="b"/>
            <a:pathLst>
              <a:path w="422374" h="528043">
                <a:moveTo>
                  <a:pt x="0" y="0"/>
                </a:moveTo>
                <a:lnTo>
                  <a:pt x="422374" y="0"/>
                </a:lnTo>
                <a:lnTo>
                  <a:pt x="422374" y="528043"/>
                </a:lnTo>
                <a:lnTo>
                  <a:pt x="0" y="528043"/>
                </a:lnTo>
                <a:lnTo>
                  <a:pt x="0" y="0"/>
                </a:lnTo>
                <a:close/>
              </a:path>
            </a:pathLst>
          </a:custGeom>
          <a:blipFill>
            <a:blip r:embed="rId4"/>
            <a:stretch>
              <a:fillRect l="-7" r="-7"/>
            </a:stretch>
          </a:blipFill>
        </p:spPr>
      </p:sp>
      <p:grpSp>
        <p:nvGrpSpPr>
          <p:cNvPr id="30" name="Group 30"/>
          <p:cNvGrpSpPr/>
          <p:nvPr/>
        </p:nvGrpSpPr>
        <p:grpSpPr>
          <a:xfrm>
            <a:off x="8877450" y="7251502"/>
            <a:ext cx="3520231" cy="439936"/>
            <a:chOff x="0" y="0"/>
            <a:chExt cx="4693641" cy="586581"/>
          </a:xfrm>
        </p:grpSpPr>
        <p:sp>
          <p:nvSpPr>
            <p:cNvPr id="31" name="Freeform 31"/>
            <p:cNvSpPr/>
            <p:nvPr/>
          </p:nvSpPr>
          <p:spPr>
            <a:xfrm>
              <a:off x="0" y="0"/>
              <a:ext cx="4693641" cy="586581"/>
            </a:xfrm>
            <a:custGeom>
              <a:avLst/>
              <a:gdLst/>
              <a:ahLst/>
              <a:cxnLst/>
              <a:rect l="l" t="t" r="r" b="b"/>
              <a:pathLst>
                <a:path w="4693641" h="586581">
                  <a:moveTo>
                    <a:pt x="0" y="0"/>
                  </a:moveTo>
                  <a:lnTo>
                    <a:pt x="4693641" y="0"/>
                  </a:lnTo>
                  <a:lnTo>
                    <a:pt x="4693641" y="586581"/>
                  </a:lnTo>
                  <a:lnTo>
                    <a:pt x="0" y="586581"/>
                  </a:lnTo>
                  <a:close/>
                </a:path>
              </a:pathLst>
            </a:custGeom>
            <a:solidFill>
              <a:srgbClr val="000000">
                <a:alpha val="0"/>
              </a:srgbClr>
            </a:solidFill>
          </p:spPr>
        </p:sp>
        <p:sp>
          <p:nvSpPr>
            <p:cNvPr id="32" name="TextBox 32"/>
            <p:cNvSpPr txBox="1"/>
            <p:nvPr/>
          </p:nvSpPr>
          <p:spPr>
            <a:xfrm>
              <a:off x="0" y="-76200"/>
              <a:ext cx="4693641" cy="662781"/>
            </a:xfrm>
            <a:prstGeom prst="rect">
              <a:avLst/>
            </a:prstGeom>
          </p:spPr>
          <p:txBody>
            <a:bodyPr lIns="0" tIns="0" rIns="0" bIns="0" rtlCol="0" anchor="t"/>
            <a:lstStyle/>
            <a:p>
              <a:pPr algn="l">
                <a:lnSpc>
                  <a:spcPts val="3438"/>
                </a:lnSpc>
              </a:pPr>
              <a:r>
                <a:rPr lang="en-US" sz="2750">
                  <a:solidFill>
                    <a:srgbClr val="D6E5EF"/>
                  </a:solidFill>
                  <a:latin typeface="Times New Roman"/>
                  <a:ea typeface="Times New Roman"/>
                  <a:cs typeface="Times New Roman"/>
                  <a:sym typeface="Times New Roman"/>
                </a:rPr>
                <a:t>Tech Stack</a:t>
              </a:r>
            </a:p>
          </p:txBody>
        </p:sp>
      </p:grpSp>
      <p:grpSp>
        <p:nvGrpSpPr>
          <p:cNvPr id="33" name="Group 33"/>
          <p:cNvGrpSpPr/>
          <p:nvPr/>
        </p:nvGrpSpPr>
        <p:grpSpPr>
          <a:xfrm>
            <a:off x="8877450" y="7870924"/>
            <a:ext cx="8363396" cy="957560"/>
            <a:chOff x="0" y="0"/>
            <a:chExt cx="11151195" cy="1276747"/>
          </a:xfrm>
        </p:grpSpPr>
        <p:sp>
          <p:nvSpPr>
            <p:cNvPr id="34" name="Freeform 34"/>
            <p:cNvSpPr/>
            <p:nvPr/>
          </p:nvSpPr>
          <p:spPr>
            <a:xfrm>
              <a:off x="0" y="0"/>
              <a:ext cx="11151195" cy="1276747"/>
            </a:xfrm>
            <a:custGeom>
              <a:avLst/>
              <a:gdLst/>
              <a:ahLst/>
              <a:cxnLst/>
              <a:rect l="l" t="t" r="r" b="b"/>
              <a:pathLst>
                <a:path w="11151195" h="1276747">
                  <a:moveTo>
                    <a:pt x="0" y="0"/>
                  </a:moveTo>
                  <a:lnTo>
                    <a:pt x="11151195" y="0"/>
                  </a:lnTo>
                  <a:lnTo>
                    <a:pt x="11151195" y="1276747"/>
                  </a:lnTo>
                  <a:lnTo>
                    <a:pt x="0" y="1276747"/>
                  </a:lnTo>
                  <a:close/>
                </a:path>
              </a:pathLst>
            </a:custGeom>
            <a:solidFill>
              <a:srgbClr val="000000">
                <a:alpha val="0"/>
              </a:srgbClr>
            </a:solidFill>
          </p:spPr>
        </p:sp>
        <p:sp>
          <p:nvSpPr>
            <p:cNvPr id="35" name="TextBox 35"/>
            <p:cNvSpPr txBox="1"/>
            <p:nvPr/>
          </p:nvSpPr>
          <p:spPr>
            <a:xfrm>
              <a:off x="0" y="-142875"/>
              <a:ext cx="11151195" cy="1419622"/>
            </a:xfrm>
            <a:prstGeom prst="rect">
              <a:avLst/>
            </a:prstGeom>
          </p:spPr>
          <p:txBody>
            <a:bodyPr lIns="0" tIns="0" rIns="0" bIns="0" rtlCol="0" anchor="t"/>
            <a:lstStyle/>
            <a:p>
              <a:pPr algn="l">
                <a:lnSpc>
                  <a:spcPts val="3749"/>
                </a:lnSpc>
              </a:pPr>
              <a:r>
                <a:rPr lang="en-US" sz="2312">
                  <a:solidFill>
                    <a:srgbClr val="D6E5EF"/>
                  </a:solidFill>
                  <a:latin typeface="Times New Roman"/>
                  <a:ea typeface="Times New Roman"/>
                  <a:cs typeface="Times New Roman"/>
                  <a:sym typeface="Times New Roman"/>
                </a:rPr>
                <a:t>Frontend built with HTML, CSS, and JavaScript; Backend powered by Node.js with Express; Database implemented in MySQL</a:t>
              </a:r>
            </a:p>
          </p:txBody>
        </p:sp>
      </p:grpSp>
      <p:sp>
        <p:nvSpPr>
          <p:cNvPr id="36" name="Freeform 36"/>
          <p:cNvSpPr/>
          <p:nvPr/>
        </p:nvSpPr>
        <p:spPr>
          <a:xfrm>
            <a:off x="0" y="0"/>
            <a:ext cx="7467600" cy="10287000"/>
          </a:xfrm>
          <a:custGeom>
            <a:avLst/>
            <a:gdLst/>
            <a:ahLst/>
            <a:cxnLst/>
            <a:rect l="l" t="t" r="r" b="b"/>
            <a:pathLst>
              <a:path w="7467600" h="10287000">
                <a:moveTo>
                  <a:pt x="0" y="0"/>
                </a:moveTo>
                <a:lnTo>
                  <a:pt x="7467600" y="0"/>
                </a:lnTo>
                <a:lnTo>
                  <a:pt x="7467600" y="10287000"/>
                </a:lnTo>
                <a:lnTo>
                  <a:pt x="0" y="10287000"/>
                </a:lnTo>
                <a:lnTo>
                  <a:pt x="0" y="0"/>
                </a:lnTo>
                <a:close/>
              </a:path>
            </a:pathLst>
          </a:custGeom>
          <a:blipFill>
            <a:blip r:embed="rId5"/>
            <a:stretch>
              <a:fillRect t="-2505" b="-2505"/>
            </a:stretch>
          </a:blipFill>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par>
                                <p:cTn id="33" presetID="22" presetClass="entr" presetSubtype="4"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71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2429"/>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961133" y="1193006"/>
            <a:ext cx="6865739" cy="858143"/>
            <a:chOff x="0" y="0"/>
            <a:chExt cx="9154319" cy="1144191"/>
          </a:xfrm>
        </p:grpSpPr>
        <p:sp>
          <p:nvSpPr>
            <p:cNvPr id="8" name="Freeform 8"/>
            <p:cNvSpPr/>
            <p:nvPr/>
          </p:nvSpPr>
          <p:spPr>
            <a:xfrm>
              <a:off x="0" y="0"/>
              <a:ext cx="9154319" cy="1144191"/>
            </a:xfrm>
            <a:custGeom>
              <a:avLst/>
              <a:gdLst/>
              <a:ahLst/>
              <a:cxnLst/>
              <a:rect l="l" t="t" r="r" b="b"/>
              <a:pathLst>
                <a:path w="9154319" h="1144191">
                  <a:moveTo>
                    <a:pt x="0" y="0"/>
                  </a:moveTo>
                  <a:lnTo>
                    <a:pt x="9154319" y="0"/>
                  </a:lnTo>
                  <a:lnTo>
                    <a:pt x="9154319" y="1144191"/>
                  </a:lnTo>
                  <a:lnTo>
                    <a:pt x="0" y="1144191"/>
                  </a:lnTo>
                  <a:close/>
                </a:path>
              </a:pathLst>
            </a:custGeom>
            <a:solidFill>
              <a:srgbClr val="000000">
                <a:alpha val="0"/>
              </a:srgbClr>
            </a:solidFill>
          </p:spPr>
        </p:sp>
        <p:sp>
          <p:nvSpPr>
            <p:cNvPr id="9" name="TextBox 9"/>
            <p:cNvSpPr txBox="1"/>
            <p:nvPr/>
          </p:nvSpPr>
          <p:spPr>
            <a:xfrm>
              <a:off x="0" y="-133350"/>
              <a:ext cx="9154319" cy="1277541"/>
            </a:xfrm>
            <a:prstGeom prst="rect">
              <a:avLst/>
            </a:prstGeom>
          </p:spPr>
          <p:txBody>
            <a:bodyPr lIns="0" tIns="0" rIns="0" bIns="0" rtlCol="0" anchor="t"/>
            <a:lstStyle/>
            <a:p>
              <a:pPr algn="l">
                <a:lnSpc>
                  <a:spcPts val="6750"/>
                </a:lnSpc>
              </a:pPr>
              <a:r>
                <a:rPr lang="en-US" sz="5374">
                  <a:solidFill>
                    <a:srgbClr val="EFD5FA"/>
                  </a:solidFill>
                  <a:latin typeface="Times New Roman"/>
                  <a:ea typeface="Times New Roman"/>
                  <a:cs typeface="Times New Roman"/>
                  <a:sym typeface="Times New Roman"/>
                </a:rPr>
                <a:t>Objectives</a:t>
              </a:r>
            </a:p>
          </p:txBody>
        </p:sp>
      </p:grpSp>
      <p:grpSp>
        <p:nvGrpSpPr>
          <p:cNvPr id="10" name="Group 10"/>
          <p:cNvGrpSpPr/>
          <p:nvPr/>
        </p:nvGrpSpPr>
        <p:grpSpPr>
          <a:xfrm>
            <a:off x="961133" y="2771775"/>
            <a:ext cx="617785" cy="617785"/>
            <a:chOff x="0" y="0"/>
            <a:chExt cx="823713" cy="823713"/>
          </a:xfrm>
        </p:grpSpPr>
        <p:sp>
          <p:nvSpPr>
            <p:cNvPr id="11" name="Freeform 11"/>
            <p:cNvSpPr/>
            <p:nvPr/>
          </p:nvSpPr>
          <p:spPr>
            <a:xfrm>
              <a:off x="0" y="0"/>
              <a:ext cx="823595" cy="823722"/>
            </a:xfrm>
            <a:custGeom>
              <a:avLst/>
              <a:gdLst/>
              <a:ahLst/>
              <a:cxnLst/>
              <a:rect l="l" t="t" r="r" b="b"/>
              <a:pathLst>
                <a:path w="823595" h="823722">
                  <a:moveTo>
                    <a:pt x="0" y="54864"/>
                  </a:moveTo>
                  <a:cubicBezTo>
                    <a:pt x="0" y="24638"/>
                    <a:pt x="24638" y="0"/>
                    <a:pt x="54864" y="0"/>
                  </a:cubicBezTo>
                  <a:lnTo>
                    <a:pt x="768731" y="0"/>
                  </a:lnTo>
                  <a:cubicBezTo>
                    <a:pt x="799084" y="0"/>
                    <a:pt x="823595" y="24638"/>
                    <a:pt x="823595" y="54864"/>
                  </a:cubicBezTo>
                  <a:lnTo>
                    <a:pt x="823595" y="768731"/>
                  </a:lnTo>
                  <a:cubicBezTo>
                    <a:pt x="823595" y="799084"/>
                    <a:pt x="798957" y="823595"/>
                    <a:pt x="768731" y="823595"/>
                  </a:cubicBezTo>
                  <a:lnTo>
                    <a:pt x="54864" y="823595"/>
                  </a:lnTo>
                  <a:cubicBezTo>
                    <a:pt x="24638" y="823722"/>
                    <a:pt x="0" y="799084"/>
                    <a:pt x="0" y="768731"/>
                  </a:cubicBezTo>
                  <a:close/>
                </a:path>
              </a:pathLst>
            </a:custGeom>
            <a:solidFill>
              <a:srgbClr val="434348"/>
            </a:solidFill>
          </p:spPr>
        </p:sp>
      </p:grpSp>
      <p:grpSp>
        <p:nvGrpSpPr>
          <p:cNvPr id="12" name="Group 12"/>
          <p:cNvGrpSpPr/>
          <p:nvPr/>
        </p:nvGrpSpPr>
        <p:grpSpPr>
          <a:xfrm>
            <a:off x="1064046" y="2823196"/>
            <a:ext cx="411808" cy="514796"/>
            <a:chOff x="0" y="0"/>
            <a:chExt cx="549077" cy="686395"/>
          </a:xfrm>
        </p:grpSpPr>
        <p:sp>
          <p:nvSpPr>
            <p:cNvPr id="13" name="Freeform 13"/>
            <p:cNvSpPr/>
            <p:nvPr/>
          </p:nvSpPr>
          <p:spPr>
            <a:xfrm>
              <a:off x="0" y="0"/>
              <a:ext cx="549077" cy="686395"/>
            </a:xfrm>
            <a:custGeom>
              <a:avLst/>
              <a:gdLst/>
              <a:ahLst/>
              <a:cxnLst/>
              <a:rect l="l" t="t" r="r" b="b"/>
              <a:pathLst>
                <a:path w="549077" h="686395">
                  <a:moveTo>
                    <a:pt x="0" y="0"/>
                  </a:moveTo>
                  <a:lnTo>
                    <a:pt x="549077" y="0"/>
                  </a:lnTo>
                  <a:lnTo>
                    <a:pt x="549077" y="686395"/>
                  </a:lnTo>
                  <a:lnTo>
                    <a:pt x="0" y="686395"/>
                  </a:lnTo>
                  <a:close/>
                </a:path>
              </a:pathLst>
            </a:custGeom>
            <a:solidFill>
              <a:srgbClr val="000000">
                <a:alpha val="0"/>
              </a:srgbClr>
            </a:solidFill>
          </p:spPr>
        </p:sp>
        <p:sp>
          <p:nvSpPr>
            <p:cNvPr id="14" name="TextBox 14"/>
            <p:cNvSpPr txBox="1"/>
            <p:nvPr/>
          </p:nvSpPr>
          <p:spPr>
            <a:xfrm>
              <a:off x="0" y="0"/>
              <a:ext cx="549077" cy="686395"/>
            </a:xfrm>
            <a:prstGeom prst="rect">
              <a:avLst/>
            </a:prstGeom>
          </p:spPr>
          <p:txBody>
            <a:bodyPr lIns="0" tIns="0" rIns="0" bIns="0" rtlCol="0" anchor="t"/>
            <a:lstStyle/>
            <a:p>
              <a:pPr algn="ctr">
                <a:lnSpc>
                  <a:spcPts val="3188"/>
                </a:lnSpc>
              </a:pPr>
              <a:r>
                <a:rPr lang="en-US" sz="3187">
                  <a:solidFill>
                    <a:srgbClr val="C7CDD6"/>
                  </a:solidFill>
                  <a:latin typeface="Times New Roman"/>
                  <a:ea typeface="Times New Roman"/>
                  <a:cs typeface="Times New Roman"/>
                  <a:sym typeface="Times New Roman"/>
                </a:rPr>
                <a:t>1</a:t>
              </a:r>
            </a:p>
          </p:txBody>
        </p:sp>
      </p:grpSp>
      <p:grpSp>
        <p:nvGrpSpPr>
          <p:cNvPr id="15" name="Group 15"/>
          <p:cNvGrpSpPr/>
          <p:nvPr/>
        </p:nvGrpSpPr>
        <p:grpSpPr>
          <a:xfrm>
            <a:off x="1853506" y="2771776"/>
            <a:ext cx="3449836" cy="429071"/>
            <a:chOff x="0" y="0"/>
            <a:chExt cx="4599781" cy="572095"/>
          </a:xfrm>
        </p:grpSpPr>
        <p:sp>
          <p:nvSpPr>
            <p:cNvPr id="16" name="Freeform 16"/>
            <p:cNvSpPr/>
            <p:nvPr/>
          </p:nvSpPr>
          <p:spPr>
            <a:xfrm>
              <a:off x="0" y="0"/>
              <a:ext cx="4599781" cy="572095"/>
            </a:xfrm>
            <a:custGeom>
              <a:avLst/>
              <a:gdLst/>
              <a:ahLst/>
              <a:cxnLst/>
              <a:rect l="l" t="t" r="r" b="b"/>
              <a:pathLst>
                <a:path w="4599781" h="572095">
                  <a:moveTo>
                    <a:pt x="0" y="0"/>
                  </a:moveTo>
                  <a:lnTo>
                    <a:pt x="4599781" y="0"/>
                  </a:lnTo>
                  <a:lnTo>
                    <a:pt x="4599781" y="572095"/>
                  </a:lnTo>
                  <a:lnTo>
                    <a:pt x="0" y="572095"/>
                  </a:lnTo>
                  <a:close/>
                </a:path>
              </a:pathLst>
            </a:custGeom>
            <a:solidFill>
              <a:srgbClr val="000000">
                <a:alpha val="0"/>
              </a:srgbClr>
            </a:solidFill>
          </p:spPr>
        </p:sp>
        <p:sp>
          <p:nvSpPr>
            <p:cNvPr id="17" name="TextBox 17"/>
            <p:cNvSpPr txBox="1"/>
            <p:nvPr/>
          </p:nvSpPr>
          <p:spPr>
            <a:xfrm>
              <a:off x="0" y="-66675"/>
              <a:ext cx="4599781" cy="638770"/>
            </a:xfrm>
            <a:prstGeom prst="rect">
              <a:avLst/>
            </a:prstGeom>
          </p:spPr>
          <p:txBody>
            <a:bodyPr lIns="0" tIns="0" rIns="0" bIns="0" rtlCol="0" anchor="t"/>
            <a:lstStyle/>
            <a:p>
              <a:pPr algn="l">
                <a:lnSpc>
                  <a:spcPts val="3375"/>
                </a:lnSpc>
              </a:pPr>
              <a:r>
                <a:rPr lang="en-US" sz="2687">
                  <a:solidFill>
                    <a:srgbClr val="C7CDD6"/>
                  </a:solidFill>
                  <a:latin typeface="Times New Roman"/>
                  <a:ea typeface="Times New Roman"/>
                  <a:cs typeface="Times New Roman"/>
                  <a:sym typeface="Times New Roman"/>
                </a:rPr>
                <a:t>User-Friendly System</a:t>
              </a:r>
            </a:p>
          </p:txBody>
        </p:sp>
      </p:grpSp>
      <p:grpSp>
        <p:nvGrpSpPr>
          <p:cNvPr id="18" name="Group 18"/>
          <p:cNvGrpSpPr/>
          <p:nvPr/>
        </p:nvGrpSpPr>
        <p:grpSpPr>
          <a:xfrm>
            <a:off x="1853505" y="3365600"/>
            <a:ext cx="8615363" cy="878681"/>
            <a:chOff x="0" y="0"/>
            <a:chExt cx="11487151" cy="1171575"/>
          </a:xfrm>
        </p:grpSpPr>
        <p:sp>
          <p:nvSpPr>
            <p:cNvPr id="19" name="Freeform 19"/>
            <p:cNvSpPr/>
            <p:nvPr/>
          </p:nvSpPr>
          <p:spPr>
            <a:xfrm>
              <a:off x="0" y="0"/>
              <a:ext cx="11487151" cy="1171575"/>
            </a:xfrm>
            <a:custGeom>
              <a:avLst/>
              <a:gdLst/>
              <a:ahLst/>
              <a:cxnLst/>
              <a:rect l="l" t="t" r="r" b="b"/>
              <a:pathLst>
                <a:path w="11487151" h="1171575">
                  <a:moveTo>
                    <a:pt x="0" y="0"/>
                  </a:moveTo>
                  <a:lnTo>
                    <a:pt x="11487151" y="0"/>
                  </a:lnTo>
                  <a:lnTo>
                    <a:pt x="11487151" y="1171575"/>
                  </a:lnTo>
                  <a:lnTo>
                    <a:pt x="0" y="1171575"/>
                  </a:lnTo>
                  <a:close/>
                </a:path>
              </a:pathLst>
            </a:custGeom>
            <a:solidFill>
              <a:srgbClr val="000000">
                <a:alpha val="0"/>
              </a:srgbClr>
            </a:solidFill>
          </p:spPr>
        </p:sp>
        <p:sp>
          <p:nvSpPr>
            <p:cNvPr id="20" name="TextBox 20"/>
            <p:cNvSpPr txBox="1"/>
            <p:nvPr/>
          </p:nvSpPr>
          <p:spPr>
            <a:xfrm>
              <a:off x="0" y="-123825"/>
              <a:ext cx="11487151" cy="1295400"/>
            </a:xfrm>
            <a:prstGeom prst="rect">
              <a:avLst/>
            </a:prstGeom>
          </p:spPr>
          <p:txBody>
            <a:bodyPr lIns="0" tIns="0" rIns="0" bIns="0" rtlCol="0" anchor="t"/>
            <a:lstStyle/>
            <a:p>
              <a:pPr algn="l">
                <a:lnSpc>
                  <a:spcPts val="3438"/>
                </a:lnSpc>
              </a:pPr>
              <a:r>
                <a:rPr lang="en-US" sz="2125">
                  <a:solidFill>
                    <a:srgbClr val="C7CDD6"/>
                  </a:solidFill>
                  <a:latin typeface="Times New Roman"/>
                  <a:ea typeface="Times New Roman"/>
                  <a:cs typeface="Times New Roman"/>
                  <a:sym typeface="Times New Roman"/>
                </a:rPr>
                <a:t>Develop an intuitive and easy-to-use flight ticket management system.</a:t>
              </a:r>
            </a:p>
          </p:txBody>
        </p:sp>
      </p:grpSp>
      <p:grpSp>
        <p:nvGrpSpPr>
          <p:cNvPr id="21" name="Group 21"/>
          <p:cNvGrpSpPr/>
          <p:nvPr/>
        </p:nvGrpSpPr>
        <p:grpSpPr>
          <a:xfrm>
            <a:off x="961133" y="4827686"/>
            <a:ext cx="617785" cy="617785"/>
            <a:chOff x="0" y="0"/>
            <a:chExt cx="823713" cy="823713"/>
          </a:xfrm>
        </p:grpSpPr>
        <p:sp>
          <p:nvSpPr>
            <p:cNvPr id="22" name="Freeform 22"/>
            <p:cNvSpPr/>
            <p:nvPr/>
          </p:nvSpPr>
          <p:spPr>
            <a:xfrm>
              <a:off x="0" y="0"/>
              <a:ext cx="823595" cy="823722"/>
            </a:xfrm>
            <a:custGeom>
              <a:avLst/>
              <a:gdLst/>
              <a:ahLst/>
              <a:cxnLst/>
              <a:rect l="l" t="t" r="r" b="b"/>
              <a:pathLst>
                <a:path w="823595" h="823722">
                  <a:moveTo>
                    <a:pt x="0" y="54864"/>
                  </a:moveTo>
                  <a:cubicBezTo>
                    <a:pt x="0" y="24638"/>
                    <a:pt x="24638" y="0"/>
                    <a:pt x="54864" y="0"/>
                  </a:cubicBezTo>
                  <a:lnTo>
                    <a:pt x="768731" y="0"/>
                  </a:lnTo>
                  <a:cubicBezTo>
                    <a:pt x="799084" y="0"/>
                    <a:pt x="823595" y="24638"/>
                    <a:pt x="823595" y="54864"/>
                  </a:cubicBezTo>
                  <a:lnTo>
                    <a:pt x="823595" y="768731"/>
                  </a:lnTo>
                  <a:cubicBezTo>
                    <a:pt x="823595" y="799084"/>
                    <a:pt x="798957" y="823595"/>
                    <a:pt x="768731" y="823595"/>
                  </a:cubicBezTo>
                  <a:lnTo>
                    <a:pt x="54864" y="823595"/>
                  </a:lnTo>
                  <a:cubicBezTo>
                    <a:pt x="24638" y="823722"/>
                    <a:pt x="0" y="799084"/>
                    <a:pt x="0" y="768731"/>
                  </a:cubicBezTo>
                  <a:close/>
                </a:path>
              </a:pathLst>
            </a:custGeom>
            <a:solidFill>
              <a:srgbClr val="434348"/>
            </a:solidFill>
          </p:spPr>
        </p:sp>
      </p:grpSp>
      <p:grpSp>
        <p:nvGrpSpPr>
          <p:cNvPr id="23" name="Group 23"/>
          <p:cNvGrpSpPr/>
          <p:nvPr/>
        </p:nvGrpSpPr>
        <p:grpSpPr>
          <a:xfrm>
            <a:off x="1064046" y="4879107"/>
            <a:ext cx="411808" cy="514796"/>
            <a:chOff x="0" y="0"/>
            <a:chExt cx="549077" cy="686395"/>
          </a:xfrm>
        </p:grpSpPr>
        <p:sp>
          <p:nvSpPr>
            <p:cNvPr id="24" name="Freeform 24"/>
            <p:cNvSpPr/>
            <p:nvPr/>
          </p:nvSpPr>
          <p:spPr>
            <a:xfrm>
              <a:off x="0" y="0"/>
              <a:ext cx="549077" cy="686395"/>
            </a:xfrm>
            <a:custGeom>
              <a:avLst/>
              <a:gdLst/>
              <a:ahLst/>
              <a:cxnLst/>
              <a:rect l="l" t="t" r="r" b="b"/>
              <a:pathLst>
                <a:path w="549077" h="686395">
                  <a:moveTo>
                    <a:pt x="0" y="0"/>
                  </a:moveTo>
                  <a:lnTo>
                    <a:pt x="549077" y="0"/>
                  </a:lnTo>
                  <a:lnTo>
                    <a:pt x="549077" y="686395"/>
                  </a:lnTo>
                  <a:lnTo>
                    <a:pt x="0" y="686395"/>
                  </a:lnTo>
                  <a:close/>
                </a:path>
              </a:pathLst>
            </a:custGeom>
            <a:solidFill>
              <a:srgbClr val="000000">
                <a:alpha val="0"/>
              </a:srgbClr>
            </a:solidFill>
          </p:spPr>
        </p:sp>
        <p:sp>
          <p:nvSpPr>
            <p:cNvPr id="25" name="TextBox 25"/>
            <p:cNvSpPr txBox="1"/>
            <p:nvPr/>
          </p:nvSpPr>
          <p:spPr>
            <a:xfrm>
              <a:off x="0" y="0"/>
              <a:ext cx="549077" cy="686395"/>
            </a:xfrm>
            <a:prstGeom prst="rect">
              <a:avLst/>
            </a:prstGeom>
          </p:spPr>
          <p:txBody>
            <a:bodyPr lIns="0" tIns="0" rIns="0" bIns="0" rtlCol="0" anchor="t"/>
            <a:lstStyle/>
            <a:p>
              <a:pPr algn="ctr">
                <a:lnSpc>
                  <a:spcPts val="3188"/>
                </a:lnSpc>
              </a:pPr>
              <a:r>
                <a:rPr lang="en-US" sz="3187">
                  <a:solidFill>
                    <a:srgbClr val="C7CDD6"/>
                  </a:solidFill>
                  <a:latin typeface="Times New Roman"/>
                  <a:ea typeface="Times New Roman"/>
                  <a:cs typeface="Times New Roman"/>
                  <a:sym typeface="Times New Roman"/>
                </a:rPr>
                <a:t>2</a:t>
              </a:r>
            </a:p>
          </p:txBody>
        </p:sp>
      </p:grpSp>
      <p:grpSp>
        <p:nvGrpSpPr>
          <p:cNvPr id="26" name="Group 26"/>
          <p:cNvGrpSpPr/>
          <p:nvPr/>
        </p:nvGrpSpPr>
        <p:grpSpPr>
          <a:xfrm>
            <a:off x="1853506" y="4827687"/>
            <a:ext cx="3579911" cy="429071"/>
            <a:chOff x="0" y="0"/>
            <a:chExt cx="4773215" cy="572095"/>
          </a:xfrm>
        </p:grpSpPr>
        <p:sp>
          <p:nvSpPr>
            <p:cNvPr id="27" name="Freeform 27"/>
            <p:cNvSpPr/>
            <p:nvPr/>
          </p:nvSpPr>
          <p:spPr>
            <a:xfrm>
              <a:off x="0" y="0"/>
              <a:ext cx="4773215" cy="572095"/>
            </a:xfrm>
            <a:custGeom>
              <a:avLst/>
              <a:gdLst/>
              <a:ahLst/>
              <a:cxnLst/>
              <a:rect l="l" t="t" r="r" b="b"/>
              <a:pathLst>
                <a:path w="4773215" h="572095">
                  <a:moveTo>
                    <a:pt x="0" y="0"/>
                  </a:moveTo>
                  <a:lnTo>
                    <a:pt x="4773215" y="0"/>
                  </a:lnTo>
                  <a:lnTo>
                    <a:pt x="4773215" y="572095"/>
                  </a:lnTo>
                  <a:lnTo>
                    <a:pt x="0" y="572095"/>
                  </a:lnTo>
                  <a:close/>
                </a:path>
              </a:pathLst>
            </a:custGeom>
            <a:solidFill>
              <a:srgbClr val="000000">
                <a:alpha val="0"/>
              </a:srgbClr>
            </a:solidFill>
          </p:spPr>
        </p:sp>
        <p:sp>
          <p:nvSpPr>
            <p:cNvPr id="28" name="TextBox 28"/>
            <p:cNvSpPr txBox="1"/>
            <p:nvPr/>
          </p:nvSpPr>
          <p:spPr>
            <a:xfrm>
              <a:off x="0" y="-66675"/>
              <a:ext cx="4773215" cy="638770"/>
            </a:xfrm>
            <a:prstGeom prst="rect">
              <a:avLst/>
            </a:prstGeom>
          </p:spPr>
          <p:txBody>
            <a:bodyPr lIns="0" tIns="0" rIns="0" bIns="0" rtlCol="0" anchor="t"/>
            <a:lstStyle/>
            <a:p>
              <a:pPr algn="l">
                <a:lnSpc>
                  <a:spcPts val="3375"/>
                </a:lnSpc>
              </a:pPr>
              <a:r>
                <a:rPr lang="en-US" sz="2687">
                  <a:solidFill>
                    <a:srgbClr val="C7CDD6"/>
                  </a:solidFill>
                  <a:latin typeface="Times New Roman"/>
                  <a:ea typeface="Times New Roman"/>
                  <a:cs typeface="Times New Roman"/>
                  <a:sym typeface="Times New Roman"/>
                </a:rPr>
                <a:t>Secure Authentication</a:t>
              </a:r>
            </a:p>
          </p:txBody>
        </p:sp>
      </p:grpSp>
      <p:grpSp>
        <p:nvGrpSpPr>
          <p:cNvPr id="29" name="Group 29"/>
          <p:cNvGrpSpPr/>
          <p:nvPr/>
        </p:nvGrpSpPr>
        <p:grpSpPr>
          <a:xfrm>
            <a:off x="1853505" y="5421511"/>
            <a:ext cx="8615363" cy="439340"/>
            <a:chOff x="0" y="0"/>
            <a:chExt cx="11487151" cy="585787"/>
          </a:xfrm>
        </p:grpSpPr>
        <p:sp>
          <p:nvSpPr>
            <p:cNvPr id="30" name="Freeform 30"/>
            <p:cNvSpPr/>
            <p:nvPr/>
          </p:nvSpPr>
          <p:spPr>
            <a:xfrm>
              <a:off x="0" y="0"/>
              <a:ext cx="11487151" cy="585787"/>
            </a:xfrm>
            <a:custGeom>
              <a:avLst/>
              <a:gdLst/>
              <a:ahLst/>
              <a:cxnLst/>
              <a:rect l="l" t="t" r="r" b="b"/>
              <a:pathLst>
                <a:path w="11487151" h="585787">
                  <a:moveTo>
                    <a:pt x="0" y="0"/>
                  </a:moveTo>
                  <a:lnTo>
                    <a:pt x="11487151" y="0"/>
                  </a:lnTo>
                  <a:lnTo>
                    <a:pt x="11487151" y="585787"/>
                  </a:lnTo>
                  <a:lnTo>
                    <a:pt x="0" y="585787"/>
                  </a:lnTo>
                  <a:close/>
                </a:path>
              </a:pathLst>
            </a:custGeom>
            <a:solidFill>
              <a:srgbClr val="000000">
                <a:alpha val="0"/>
              </a:srgbClr>
            </a:solidFill>
          </p:spPr>
        </p:sp>
        <p:sp>
          <p:nvSpPr>
            <p:cNvPr id="31" name="TextBox 31"/>
            <p:cNvSpPr txBox="1"/>
            <p:nvPr/>
          </p:nvSpPr>
          <p:spPr>
            <a:xfrm>
              <a:off x="0" y="-123825"/>
              <a:ext cx="11487151" cy="709612"/>
            </a:xfrm>
            <a:prstGeom prst="rect">
              <a:avLst/>
            </a:prstGeom>
          </p:spPr>
          <p:txBody>
            <a:bodyPr lIns="0" tIns="0" rIns="0" bIns="0" rtlCol="0" anchor="t"/>
            <a:lstStyle/>
            <a:p>
              <a:pPr algn="l">
                <a:lnSpc>
                  <a:spcPts val="3438"/>
                </a:lnSpc>
              </a:pPr>
              <a:r>
                <a:rPr lang="en-US" sz="2125">
                  <a:solidFill>
                    <a:srgbClr val="C7CDD6"/>
                  </a:solidFill>
                  <a:latin typeface="Times New Roman"/>
                  <a:ea typeface="Times New Roman"/>
                  <a:cs typeface="Times New Roman"/>
                  <a:sym typeface="Times New Roman"/>
                </a:rPr>
                <a:t>Implement secure user authentication and authorization protocols.</a:t>
              </a:r>
            </a:p>
          </p:txBody>
        </p:sp>
      </p:grpSp>
      <p:grpSp>
        <p:nvGrpSpPr>
          <p:cNvPr id="32" name="Group 32"/>
          <p:cNvGrpSpPr/>
          <p:nvPr/>
        </p:nvGrpSpPr>
        <p:grpSpPr>
          <a:xfrm>
            <a:off x="961133" y="6444258"/>
            <a:ext cx="617785" cy="617785"/>
            <a:chOff x="0" y="0"/>
            <a:chExt cx="823713" cy="823713"/>
          </a:xfrm>
        </p:grpSpPr>
        <p:sp>
          <p:nvSpPr>
            <p:cNvPr id="33" name="Freeform 33"/>
            <p:cNvSpPr/>
            <p:nvPr/>
          </p:nvSpPr>
          <p:spPr>
            <a:xfrm>
              <a:off x="0" y="0"/>
              <a:ext cx="823595" cy="823722"/>
            </a:xfrm>
            <a:custGeom>
              <a:avLst/>
              <a:gdLst/>
              <a:ahLst/>
              <a:cxnLst/>
              <a:rect l="l" t="t" r="r" b="b"/>
              <a:pathLst>
                <a:path w="823595" h="823722">
                  <a:moveTo>
                    <a:pt x="0" y="54864"/>
                  </a:moveTo>
                  <a:cubicBezTo>
                    <a:pt x="0" y="24638"/>
                    <a:pt x="24638" y="0"/>
                    <a:pt x="54864" y="0"/>
                  </a:cubicBezTo>
                  <a:lnTo>
                    <a:pt x="768731" y="0"/>
                  </a:lnTo>
                  <a:cubicBezTo>
                    <a:pt x="799084" y="0"/>
                    <a:pt x="823595" y="24638"/>
                    <a:pt x="823595" y="54864"/>
                  </a:cubicBezTo>
                  <a:lnTo>
                    <a:pt x="823595" y="768731"/>
                  </a:lnTo>
                  <a:cubicBezTo>
                    <a:pt x="823595" y="799084"/>
                    <a:pt x="798957" y="823595"/>
                    <a:pt x="768731" y="823595"/>
                  </a:cubicBezTo>
                  <a:lnTo>
                    <a:pt x="54864" y="823595"/>
                  </a:lnTo>
                  <a:cubicBezTo>
                    <a:pt x="24638" y="823722"/>
                    <a:pt x="0" y="799084"/>
                    <a:pt x="0" y="768731"/>
                  </a:cubicBezTo>
                  <a:close/>
                </a:path>
              </a:pathLst>
            </a:custGeom>
            <a:solidFill>
              <a:srgbClr val="434348"/>
            </a:solidFill>
          </p:spPr>
        </p:sp>
      </p:grpSp>
      <p:grpSp>
        <p:nvGrpSpPr>
          <p:cNvPr id="34" name="Group 34"/>
          <p:cNvGrpSpPr/>
          <p:nvPr/>
        </p:nvGrpSpPr>
        <p:grpSpPr>
          <a:xfrm>
            <a:off x="1064046" y="6495678"/>
            <a:ext cx="411808" cy="514796"/>
            <a:chOff x="0" y="0"/>
            <a:chExt cx="549077" cy="686395"/>
          </a:xfrm>
        </p:grpSpPr>
        <p:sp>
          <p:nvSpPr>
            <p:cNvPr id="35" name="Freeform 35"/>
            <p:cNvSpPr/>
            <p:nvPr/>
          </p:nvSpPr>
          <p:spPr>
            <a:xfrm>
              <a:off x="0" y="0"/>
              <a:ext cx="549077" cy="686395"/>
            </a:xfrm>
            <a:custGeom>
              <a:avLst/>
              <a:gdLst/>
              <a:ahLst/>
              <a:cxnLst/>
              <a:rect l="l" t="t" r="r" b="b"/>
              <a:pathLst>
                <a:path w="549077" h="686395">
                  <a:moveTo>
                    <a:pt x="0" y="0"/>
                  </a:moveTo>
                  <a:lnTo>
                    <a:pt x="549077" y="0"/>
                  </a:lnTo>
                  <a:lnTo>
                    <a:pt x="549077" y="686395"/>
                  </a:lnTo>
                  <a:lnTo>
                    <a:pt x="0" y="686395"/>
                  </a:lnTo>
                  <a:close/>
                </a:path>
              </a:pathLst>
            </a:custGeom>
            <a:solidFill>
              <a:srgbClr val="000000">
                <a:alpha val="0"/>
              </a:srgbClr>
            </a:solidFill>
          </p:spPr>
        </p:sp>
        <p:sp>
          <p:nvSpPr>
            <p:cNvPr id="36" name="TextBox 36"/>
            <p:cNvSpPr txBox="1"/>
            <p:nvPr/>
          </p:nvSpPr>
          <p:spPr>
            <a:xfrm>
              <a:off x="0" y="0"/>
              <a:ext cx="549077" cy="686395"/>
            </a:xfrm>
            <a:prstGeom prst="rect">
              <a:avLst/>
            </a:prstGeom>
          </p:spPr>
          <p:txBody>
            <a:bodyPr lIns="0" tIns="0" rIns="0" bIns="0" rtlCol="0" anchor="t"/>
            <a:lstStyle/>
            <a:p>
              <a:pPr algn="ctr">
                <a:lnSpc>
                  <a:spcPts val="3188"/>
                </a:lnSpc>
              </a:pPr>
              <a:r>
                <a:rPr lang="en-US" sz="3187">
                  <a:solidFill>
                    <a:srgbClr val="C7CDD6"/>
                  </a:solidFill>
                  <a:latin typeface="Times New Roman"/>
                  <a:ea typeface="Times New Roman"/>
                  <a:cs typeface="Times New Roman"/>
                  <a:sym typeface="Times New Roman"/>
                </a:rPr>
                <a:t>3</a:t>
              </a:r>
            </a:p>
          </p:txBody>
        </p:sp>
      </p:grpSp>
      <p:grpSp>
        <p:nvGrpSpPr>
          <p:cNvPr id="37" name="Group 37"/>
          <p:cNvGrpSpPr/>
          <p:nvPr/>
        </p:nvGrpSpPr>
        <p:grpSpPr>
          <a:xfrm>
            <a:off x="1853505" y="6444258"/>
            <a:ext cx="3513088" cy="429071"/>
            <a:chOff x="0" y="0"/>
            <a:chExt cx="4684117" cy="572095"/>
          </a:xfrm>
        </p:grpSpPr>
        <p:sp>
          <p:nvSpPr>
            <p:cNvPr id="38" name="Freeform 38"/>
            <p:cNvSpPr/>
            <p:nvPr/>
          </p:nvSpPr>
          <p:spPr>
            <a:xfrm>
              <a:off x="0" y="0"/>
              <a:ext cx="4684117" cy="572095"/>
            </a:xfrm>
            <a:custGeom>
              <a:avLst/>
              <a:gdLst/>
              <a:ahLst/>
              <a:cxnLst/>
              <a:rect l="l" t="t" r="r" b="b"/>
              <a:pathLst>
                <a:path w="4684117" h="572095">
                  <a:moveTo>
                    <a:pt x="0" y="0"/>
                  </a:moveTo>
                  <a:lnTo>
                    <a:pt x="4684117" y="0"/>
                  </a:lnTo>
                  <a:lnTo>
                    <a:pt x="4684117" y="572095"/>
                  </a:lnTo>
                  <a:lnTo>
                    <a:pt x="0" y="572095"/>
                  </a:lnTo>
                  <a:close/>
                </a:path>
              </a:pathLst>
            </a:custGeom>
            <a:solidFill>
              <a:srgbClr val="000000">
                <a:alpha val="0"/>
              </a:srgbClr>
            </a:solidFill>
          </p:spPr>
        </p:sp>
        <p:sp>
          <p:nvSpPr>
            <p:cNvPr id="39" name="TextBox 39"/>
            <p:cNvSpPr txBox="1"/>
            <p:nvPr/>
          </p:nvSpPr>
          <p:spPr>
            <a:xfrm>
              <a:off x="0" y="-66675"/>
              <a:ext cx="4684117" cy="638770"/>
            </a:xfrm>
            <a:prstGeom prst="rect">
              <a:avLst/>
            </a:prstGeom>
          </p:spPr>
          <p:txBody>
            <a:bodyPr lIns="0" tIns="0" rIns="0" bIns="0" rtlCol="0" anchor="t"/>
            <a:lstStyle/>
            <a:p>
              <a:pPr algn="l">
                <a:lnSpc>
                  <a:spcPts val="3375"/>
                </a:lnSpc>
              </a:pPr>
              <a:r>
                <a:rPr lang="en-US" sz="2687">
                  <a:solidFill>
                    <a:srgbClr val="C7CDD6"/>
                  </a:solidFill>
                  <a:latin typeface="Times New Roman"/>
                  <a:ea typeface="Times New Roman"/>
                  <a:cs typeface="Times New Roman"/>
                  <a:sym typeface="Times New Roman"/>
                </a:rPr>
                <a:t>Efficient Flight Search</a:t>
              </a:r>
            </a:p>
          </p:txBody>
        </p:sp>
      </p:grpSp>
      <p:grpSp>
        <p:nvGrpSpPr>
          <p:cNvPr id="40" name="Group 40"/>
          <p:cNvGrpSpPr/>
          <p:nvPr/>
        </p:nvGrpSpPr>
        <p:grpSpPr>
          <a:xfrm>
            <a:off x="1853505" y="7038083"/>
            <a:ext cx="8615363" cy="439340"/>
            <a:chOff x="0" y="0"/>
            <a:chExt cx="11487151" cy="585787"/>
          </a:xfrm>
        </p:grpSpPr>
        <p:sp>
          <p:nvSpPr>
            <p:cNvPr id="41" name="Freeform 41"/>
            <p:cNvSpPr/>
            <p:nvPr/>
          </p:nvSpPr>
          <p:spPr>
            <a:xfrm>
              <a:off x="0" y="0"/>
              <a:ext cx="11487151" cy="585787"/>
            </a:xfrm>
            <a:custGeom>
              <a:avLst/>
              <a:gdLst/>
              <a:ahLst/>
              <a:cxnLst/>
              <a:rect l="l" t="t" r="r" b="b"/>
              <a:pathLst>
                <a:path w="11487151" h="585787">
                  <a:moveTo>
                    <a:pt x="0" y="0"/>
                  </a:moveTo>
                  <a:lnTo>
                    <a:pt x="11487151" y="0"/>
                  </a:lnTo>
                  <a:lnTo>
                    <a:pt x="11487151" y="585787"/>
                  </a:lnTo>
                  <a:lnTo>
                    <a:pt x="0" y="585787"/>
                  </a:lnTo>
                  <a:close/>
                </a:path>
              </a:pathLst>
            </a:custGeom>
            <a:solidFill>
              <a:srgbClr val="000000">
                <a:alpha val="0"/>
              </a:srgbClr>
            </a:solidFill>
          </p:spPr>
        </p:sp>
        <p:sp>
          <p:nvSpPr>
            <p:cNvPr id="42" name="TextBox 42"/>
            <p:cNvSpPr txBox="1"/>
            <p:nvPr/>
          </p:nvSpPr>
          <p:spPr>
            <a:xfrm>
              <a:off x="0" y="-123825"/>
              <a:ext cx="11487151" cy="709612"/>
            </a:xfrm>
            <a:prstGeom prst="rect">
              <a:avLst/>
            </a:prstGeom>
          </p:spPr>
          <p:txBody>
            <a:bodyPr lIns="0" tIns="0" rIns="0" bIns="0" rtlCol="0" anchor="t"/>
            <a:lstStyle/>
            <a:p>
              <a:pPr algn="l">
                <a:lnSpc>
                  <a:spcPts val="3438"/>
                </a:lnSpc>
              </a:pPr>
              <a:r>
                <a:rPr lang="en-US" sz="2125">
                  <a:solidFill>
                    <a:srgbClr val="C7CDD6"/>
                  </a:solidFill>
                  <a:latin typeface="Times New Roman"/>
                  <a:ea typeface="Times New Roman"/>
                  <a:cs typeface="Times New Roman"/>
                  <a:sym typeface="Times New Roman"/>
                </a:rPr>
                <a:t>Enable efficient search and booking functionalities for flights.</a:t>
              </a:r>
            </a:p>
          </p:txBody>
        </p:sp>
      </p:grpSp>
      <p:grpSp>
        <p:nvGrpSpPr>
          <p:cNvPr id="43" name="Group 43"/>
          <p:cNvGrpSpPr/>
          <p:nvPr/>
        </p:nvGrpSpPr>
        <p:grpSpPr>
          <a:xfrm>
            <a:off x="961133" y="8060829"/>
            <a:ext cx="617785" cy="617785"/>
            <a:chOff x="0" y="0"/>
            <a:chExt cx="823713" cy="823713"/>
          </a:xfrm>
        </p:grpSpPr>
        <p:sp>
          <p:nvSpPr>
            <p:cNvPr id="44" name="Freeform 44"/>
            <p:cNvSpPr/>
            <p:nvPr/>
          </p:nvSpPr>
          <p:spPr>
            <a:xfrm>
              <a:off x="0" y="0"/>
              <a:ext cx="823595" cy="823722"/>
            </a:xfrm>
            <a:custGeom>
              <a:avLst/>
              <a:gdLst/>
              <a:ahLst/>
              <a:cxnLst/>
              <a:rect l="l" t="t" r="r" b="b"/>
              <a:pathLst>
                <a:path w="823595" h="823722">
                  <a:moveTo>
                    <a:pt x="0" y="54864"/>
                  </a:moveTo>
                  <a:cubicBezTo>
                    <a:pt x="0" y="24638"/>
                    <a:pt x="24638" y="0"/>
                    <a:pt x="54864" y="0"/>
                  </a:cubicBezTo>
                  <a:lnTo>
                    <a:pt x="768731" y="0"/>
                  </a:lnTo>
                  <a:cubicBezTo>
                    <a:pt x="799084" y="0"/>
                    <a:pt x="823595" y="24638"/>
                    <a:pt x="823595" y="54864"/>
                  </a:cubicBezTo>
                  <a:lnTo>
                    <a:pt x="823595" y="768731"/>
                  </a:lnTo>
                  <a:cubicBezTo>
                    <a:pt x="823595" y="799084"/>
                    <a:pt x="798957" y="823595"/>
                    <a:pt x="768731" y="823595"/>
                  </a:cubicBezTo>
                  <a:lnTo>
                    <a:pt x="54864" y="823595"/>
                  </a:lnTo>
                  <a:cubicBezTo>
                    <a:pt x="24638" y="823722"/>
                    <a:pt x="0" y="799084"/>
                    <a:pt x="0" y="768731"/>
                  </a:cubicBezTo>
                  <a:close/>
                </a:path>
              </a:pathLst>
            </a:custGeom>
            <a:solidFill>
              <a:srgbClr val="434348"/>
            </a:solidFill>
          </p:spPr>
        </p:sp>
      </p:grpSp>
      <p:grpSp>
        <p:nvGrpSpPr>
          <p:cNvPr id="45" name="Group 45"/>
          <p:cNvGrpSpPr/>
          <p:nvPr/>
        </p:nvGrpSpPr>
        <p:grpSpPr>
          <a:xfrm>
            <a:off x="1064046" y="8112250"/>
            <a:ext cx="411808" cy="514796"/>
            <a:chOff x="0" y="0"/>
            <a:chExt cx="549077" cy="686395"/>
          </a:xfrm>
        </p:grpSpPr>
        <p:sp>
          <p:nvSpPr>
            <p:cNvPr id="46" name="Freeform 46"/>
            <p:cNvSpPr/>
            <p:nvPr/>
          </p:nvSpPr>
          <p:spPr>
            <a:xfrm>
              <a:off x="0" y="0"/>
              <a:ext cx="549077" cy="686395"/>
            </a:xfrm>
            <a:custGeom>
              <a:avLst/>
              <a:gdLst/>
              <a:ahLst/>
              <a:cxnLst/>
              <a:rect l="l" t="t" r="r" b="b"/>
              <a:pathLst>
                <a:path w="549077" h="686395">
                  <a:moveTo>
                    <a:pt x="0" y="0"/>
                  </a:moveTo>
                  <a:lnTo>
                    <a:pt x="549077" y="0"/>
                  </a:lnTo>
                  <a:lnTo>
                    <a:pt x="549077" y="686395"/>
                  </a:lnTo>
                  <a:lnTo>
                    <a:pt x="0" y="686395"/>
                  </a:lnTo>
                  <a:close/>
                </a:path>
              </a:pathLst>
            </a:custGeom>
            <a:solidFill>
              <a:srgbClr val="000000">
                <a:alpha val="0"/>
              </a:srgbClr>
            </a:solidFill>
          </p:spPr>
        </p:sp>
        <p:sp>
          <p:nvSpPr>
            <p:cNvPr id="47" name="TextBox 47"/>
            <p:cNvSpPr txBox="1"/>
            <p:nvPr/>
          </p:nvSpPr>
          <p:spPr>
            <a:xfrm>
              <a:off x="0" y="0"/>
              <a:ext cx="549077" cy="686395"/>
            </a:xfrm>
            <a:prstGeom prst="rect">
              <a:avLst/>
            </a:prstGeom>
          </p:spPr>
          <p:txBody>
            <a:bodyPr lIns="0" tIns="0" rIns="0" bIns="0" rtlCol="0" anchor="t"/>
            <a:lstStyle/>
            <a:p>
              <a:pPr algn="ctr">
                <a:lnSpc>
                  <a:spcPts val="3188"/>
                </a:lnSpc>
              </a:pPr>
              <a:r>
                <a:rPr lang="en-US" sz="3187">
                  <a:solidFill>
                    <a:srgbClr val="C7CDD6"/>
                  </a:solidFill>
                  <a:latin typeface="Times New Roman"/>
                  <a:ea typeface="Times New Roman"/>
                  <a:cs typeface="Times New Roman"/>
                  <a:sym typeface="Times New Roman"/>
                </a:rPr>
                <a:t>4</a:t>
              </a:r>
            </a:p>
          </p:txBody>
        </p:sp>
      </p:grpSp>
      <p:grpSp>
        <p:nvGrpSpPr>
          <p:cNvPr id="48" name="Group 48"/>
          <p:cNvGrpSpPr/>
          <p:nvPr/>
        </p:nvGrpSpPr>
        <p:grpSpPr>
          <a:xfrm>
            <a:off x="1853505" y="8060830"/>
            <a:ext cx="3432870" cy="429071"/>
            <a:chOff x="0" y="0"/>
            <a:chExt cx="4577160" cy="572095"/>
          </a:xfrm>
        </p:grpSpPr>
        <p:sp>
          <p:nvSpPr>
            <p:cNvPr id="49" name="Freeform 49"/>
            <p:cNvSpPr/>
            <p:nvPr/>
          </p:nvSpPr>
          <p:spPr>
            <a:xfrm>
              <a:off x="0" y="0"/>
              <a:ext cx="4577160" cy="572095"/>
            </a:xfrm>
            <a:custGeom>
              <a:avLst/>
              <a:gdLst/>
              <a:ahLst/>
              <a:cxnLst/>
              <a:rect l="l" t="t" r="r" b="b"/>
              <a:pathLst>
                <a:path w="4577160" h="572095">
                  <a:moveTo>
                    <a:pt x="0" y="0"/>
                  </a:moveTo>
                  <a:lnTo>
                    <a:pt x="4577160" y="0"/>
                  </a:lnTo>
                  <a:lnTo>
                    <a:pt x="4577160" y="572095"/>
                  </a:lnTo>
                  <a:lnTo>
                    <a:pt x="0" y="572095"/>
                  </a:lnTo>
                  <a:close/>
                </a:path>
              </a:pathLst>
            </a:custGeom>
            <a:solidFill>
              <a:srgbClr val="000000">
                <a:alpha val="0"/>
              </a:srgbClr>
            </a:solidFill>
          </p:spPr>
        </p:sp>
        <p:sp>
          <p:nvSpPr>
            <p:cNvPr id="50" name="TextBox 50"/>
            <p:cNvSpPr txBox="1"/>
            <p:nvPr/>
          </p:nvSpPr>
          <p:spPr>
            <a:xfrm>
              <a:off x="0" y="-66675"/>
              <a:ext cx="4577160" cy="638770"/>
            </a:xfrm>
            <a:prstGeom prst="rect">
              <a:avLst/>
            </a:prstGeom>
          </p:spPr>
          <p:txBody>
            <a:bodyPr lIns="0" tIns="0" rIns="0" bIns="0" rtlCol="0" anchor="t"/>
            <a:lstStyle/>
            <a:p>
              <a:pPr algn="l">
                <a:lnSpc>
                  <a:spcPts val="3375"/>
                </a:lnSpc>
              </a:pPr>
              <a:r>
                <a:rPr lang="en-US" sz="2687">
                  <a:solidFill>
                    <a:srgbClr val="C7CDD6"/>
                  </a:solidFill>
                  <a:latin typeface="Times New Roman"/>
                  <a:ea typeface="Times New Roman"/>
                  <a:cs typeface="Times New Roman"/>
                  <a:sym typeface="Times New Roman"/>
                </a:rPr>
                <a:t>Robust Database</a:t>
              </a:r>
            </a:p>
          </p:txBody>
        </p:sp>
      </p:grpSp>
      <p:grpSp>
        <p:nvGrpSpPr>
          <p:cNvPr id="51" name="Group 51"/>
          <p:cNvGrpSpPr/>
          <p:nvPr/>
        </p:nvGrpSpPr>
        <p:grpSpPr>
          <a:xfrm>
            <a:off x="1853505" y="8654654"/>
            <a:ext cx="8615363" cy="439340"/>
            <a:chOff x="0" y="0"/>
            <a:chExt cx="11487151" cy="585787"/>
          </a:xfrm>
        </p:grpSpPr>
        <p:sp>
          <p:nvSpPr>
            <p:cNvPr id="52" name="Freeform 52"/>
            <p:cNvSpPr/>
            <p:nvPr/>
          </p:nvSpPr>
          <p:spPr>
            <a:xfrm>
              <a:off x="0" y="0"/>
              <a:ext cx="11487151" cy="585787"/>
            </a:xfrm>
            <a:custGeom>
              <a:avLst/>
              <a:gdLst/>
              <a:ahLst/>
              <a:cxnLst/>
              <a:rect l="l" t="t" r="r" b="b"/>
              <a:pathLst>
                <a:path w="11487151" h="585787">
                  <a:moveTo>
                    <a:pt x="0" y="0"/>
                  </a:moveTo>
                  <a:lnTo>
                    <a:pt x="11487151" y="0"/>
                  </a:lnTo>
                  <a:lnTo>
                    <a:pt x="11487151" y="585787"/>
                  </a:lnTo>
                  <a:lnTo>
                    <a:pt x="0" y="585787"/>
                  </a:lnTo>
                  <a:close/>
                </a:path>
              </a:pathLst>
            </a:custGeom>
            <a:solidFill>
              <a:srgbClr val="000000">
                <a:alpha val="0"/>
              </a:srgbClr>
            </a:solidFill>
          </p:spPr>
        </p:sp>
        <p:sp>
          <p:nvSpPr>
            <p:cNvPr id="53" name="TextBox 53"/>
            <p:cNvSpPr txBox="1"/>
            <p:nvPr/>
          </p:nvSpPr>
          <p:spPr>
            <a:xfrm>
              <a:off x="0" y="-123825"/>
              <a:ext cx="11487151" cy="709612"/>
            </a:xfrm>
            <a:prstGeom prst="rect">
              <a:avLst/>
            </a:prstGeom>
          </p:spPr>
          <p:txBody>
            <a:bodyPr lIns="0" tIns="0" rIns="0" bIns="0" rtlCol="0" anchor="t"/>
            <a:lstStyle/>
            <a:p>
              <a:pPr algn="l">
                <a:lnSpc>
                  <a:spcPts val="3438"/>
                </a:lnSpc>
              </a:pPr>
              <a:r>
                <a:rPr lang="en-US" sz="2125">
                  <a:solidFill>
                    <a:srgbClr val="C7CDD6"/>
                  </a:solidFill>
                  <a:latin typeface="Times New Roman"/>
                  <a:ea typeface="Times New Roman"/>
                  <a:cs typeface="Times New Roman"/>
                  <a:sym typeface="Times New Roman"/>
                </a:rPr>
                <a:t>Provide a robust database to store flight and user data securely.</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par>
                                <p:cTn id="29" presetID="3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par>
                                <p:cTn id="41" presetID="3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fltVal val="0"/>
                                          </p:val>
                                        </p:tav>
                                        <p:tav tm="100000">
                                          <p:val>
                                            <p:strVal val="#ppt_w"/>
                                          </p:val>
                                        </p:tav>
                                      </p:tavLst>
                                    </p:anim>
                                    <p:anim calcmode="lin" valueType="num">
                                      <p:cBhvr>
                                        <p:cTn id="44" dur="1000" fill="hold"/>
                                        <p:tgtEl>
                                          <p:spTgt spid="23"/>
                                        </p:tgtEl>
                                        <p:attrNameLst>
                                          <p:attrName>ppt_h</p:attrName>
                                        </p:attrNameLst>
                                      </p:cBhvr>
                                      <p:tavLst>
                                        <p:tav tm="0">
                                          <p:val>
                                            <p:fltVal val="0"/>
                                          </p:val>
                                        </p:tav>
                                        <p:tav tm="100000">
                                          <p:val>
                                            <p:strVal val="#ppt_h"/>
                                          </p:val>
                                        </p:tav>
                                      </p:tavLst>
                                    </p:anim>
                                    <p:anim calcmode="lin" valueType="num">
                                      <p:cBhvr>
                                        <p:cTn id="45" dur="1000" fill="hold"/>
                                        <p:tgtEl>
                                          <p:spTgt spid="23"/>
                                        </p:tgtEl>
                                        <p:attrNameLst>
                                          <p:attrName>style.rotation</p:attrName>
                                        </p:attrNameLst>
                                      </p:cBhvr>
                                      <p:tavLst>
                                        <p:tav tm="0">
                                          <p:val>
                                            <p:fltVal val="90"/>
                                          </p:val>
                                        </p:tav>
                                        <p:tav tm="100000">
                                          <p:val>
                                            <p:fltVal val="0"/>
                                          </p:val>
                                        </p:tav>
                                      </p:tavLst>
                                    </p:anim>
                                    <p:animEffect transition="in" filter="fade">
                                      <p:cBhvr>
                                        <p:cTn id="46" dur="1000"/>
                                        <p:tgtEl>
                                          <p:spTgt spid="23"/>
                                        </p:tgtEl>
                                      </p:cBhvr>
                                    </p:animEffect>
                                  </p:childTnLst>
                                </p:cTn>
                              </p:par>
                              <p:par>
                                <p:cTn id="47" presetID="3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000" fill="hold"/>
                                        <p:tgtEl>
                                          <p:spTgt spid="26"/>
                                        </p:tgtEl>
                                        <p:attrNameLst>
                                          <p:attrName>ppt_w</p:attrName>
                                        </p:attrNameLst>
                                      </p:cBhvr>
                                      <p:tavLst>
                                        <p:tav tm="0">
                                          <p:val>
                                            <p:fltVal val="0"/>
                                          </p:val>
                                        </p:tav>
                                        <p:tav tm="100000">
                                          <p:val>
                                            <p:strVal val="#ppt_w"/>
                                          </p:val>
                                        </p:tav>
                                      </p:tavLst>
                                    </p:anim>
                                    <p:anim calcmode="lin" valueType="num">
                                      <p:cBhvr>
                                        <p:cTn id="50" dur="1000" fill="hold"/>
                                        <p:tgtEl>
                                          <p:spTgt spid="26"/>
                                        </p:tgtEl>
                                        <p:attrNameLst>
                                          <p:attrName>ppt_h</p:attrName>
                                        </p:attrNameLst>
                                      </p:cBhvr>
                                      <p:tavLst>
                                        <p:tav tm="0">
                                          <p:val>
                                            <p:fltVal val="0"/>
                                          </p:val>
                                        </p:tav>
                                        <p:tav tm="100000">
                                          <p:val>
                                            <p:strVal val="#ppt_h"/>
                                          </p:val>
                                        </p:tav>
                                      </p:tavLst>
                                    </p:anim>
                                    <p:anim calcmode="lin" valueType="num">
                                      <p:cBhvr>
                                        <p:cTn id="51" dur="1000" fill="hold"/>
                                        <p:tgtEl>
                                          <p:spTgt spid="26"/>
                                        </p:tgtEl>
                                        <p:attrNameLst>
                                          <p:attrName>style.rotation</p:attrName>
                                        </p:attrNameLst>
                                      </p:cBhvr>
                                      <p:tavLst>
                                        <p:tav tm="0">
                                          <p:val>
                                            <p:fltVal val="90"/>
                                          </p:val>
                                        </p:tav>
                                        <p:tav tm="100000">
                                          <p:val>
                                            <p:fltVal val="0"/>
                                          </p:val>
                                        </p:tav>
                                      </p:tavLst>
                                    </p:anim>
                                    <p:animEffect transition="in" filter="fade">
                                      <p:cBhvr>
                                        <p:cTn id="52" dur="1000"/>
                                        <p:tgtEl>
                                          <p:spTgt spid="26"/>
                                        </p:tgtEl>
                                      </p:cBhvr>
                                    </p:animEffect>
                                  </p:childTnLst>
                                </p:cTn>
                              </p:par>
                              <p:par>
                                <p:cTn id="53" presetID="3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1000" fill="hold"/>
                                        <p:tgtEl>
                                          <p:spTgt spid="29"/>
                                        </p:tgtEl>
                                        <p:attrNameLst>
                                          <p:attrName>ppt_w</p:attrName>
                                        </p:attrNameLst>
                                      </p:cBhvr>
                                      <p:tavLst>
                                        <p:tav tm="0">
                                          <p:val>
                                            <p:fltVal val="0"/>
                                          </p:val>
                                        </p:tav>
                                        <p:tav tm="100000">
                                          <p:val>
                                            <p:strVal val="#ppt_w"/>
                                          </p:val>
                                        </p:tav>
                                      </p:tavLst>
                                    </p:anim>
                                    <p:anim calcmode="lin" valueType="num">
                                      <p:cBhvr>
                                        <p:cTn id="56" dur="1000" fill="hold"/>
                                        <p:tgtEl>
                                          <p:spTgt spid="29"/>
                                        </p:tgtEl>
                                        <p:attrNameLst>
                                          <p:attrName>ppt_h</p:attrName>
                                        </p:attrNameLst>
                                      </p:cBhvr>
                                      <p:tavLst>
                                        <p:tav tm="0">
                                          <p:val>
                                            <p:fltVal val="0"/>
                                          </p:val>
                                        </p:tav>
                                        <p:tav tm="100000">
                                          <p:val>
                                            <p:strVal val="#ppt_h"/>
                                          </p:val>
                                        </p:tav>
                                      </p:tavLst>
                                    </p:anim>
                                    <p:anim calcmode="lin" valueType="num">
                                      <p:cBhvr>
                                        <p:cTn id="57" dur="1000" fill="hold"/>
                                        <p:tgtEl>
                                          <p:spTgt spid="29"/>
                                        </p:tgtEl>
                                        <p:attrNameLst>
                                          <p:attrName>style.rotation</p:attrName>
                                        </p:attrNameLst>
                                      </p:cBhvr>
                                      <p:tavLst>
                                        <p:tav tm="0">
                                          <p:val>
                                            <p:fltVal val="90"/>
                                          </p:val>
                                        </p:tav>
                                        <p:tav tm="100000">
                                          <p:val>
                                            <p:fltVal val="0"/>
                                          </p:val>
                                        </p:tav>
                                      </p:tavLst>
                                    </p:anim>
                                    <p:animEffect transition="in" filter="fade">
                                      <p:cBhvr>
                                        <p:cTn id="58" dur="1000"/>
                                        <p:tgtEl>
                                          <p:spTgt spid="29"/>
                                        </p:tgtEl>
                                      </p:cBhvr>
                                    </p:animEffect>
                                  </p:childTnLst>
                                </p:cTn>
                              </p:par>
                              <p:par>
                                <p:cTn id="59" presetID="3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fltVal val="0"/>
                                          </p:val>
                                        </p:tav>
                                        <p:tav tm="100000">
                                          <p:val>
                                            <p:strVal val="#ppt_w"/>
                                          </p:val>
                                        </p:tav>
                                      </p:tavLst>
                                    </p:anim>
                                    <p:anim calcmode="lin" valueType="num">
                                      <p:cBhvr>
                                        <p:cTn id="68" dur="1000" fill="hold"/>
                                        <p:tgtEl>
                                          <p:spTgt spid="34"/>
                                        </p:tgtEl>
                                        <p:attrNameLst>
                                          <p:attrName>ppt_h</p:attrName>
                                        </p:attrNameLst>
                                      </p:cBhvr>
                                      <p:tavLst>
                                        <p:tav tm="0">
                                          <p:val>
                                            <p:fltVal val="0"/>
                                          </p:val>
                                        </p:tav>
                                        <p:tav tm="100000">
                                          <p:val>
                                            <p:strVal val="#ppt_h"/>
                                          </p:val>
                                        </p:tav>
                                      </p:tavLst>
                                    </p:anim>
                                    <p:anim calcmode="lin" valueType="num">
                                      <p:cBhvr>
                                        <p:cTn id="69" dur="1000" fill="hold"/>
                                        <p:tgtEl>
                                          <p:spTgt spid="34"/>
                                        </p:tgtEl>
                                        <p:attrNameLst>
                                          <p:attrName>style.rotation</p:attrName>
                                        </p:attrNameLst>
                                      </p:cBhvr>
                                      <p:tavLst>
                                        <p:tav tm="0">
                                          <p:val>
                                            <p:fltVal val="90"/>
                                          </p:val>
                                        </p:tav>
                                        <p:tav tm="100000">
                                          <p:val>
                                            <p:fltVal val="0"/>
                                          </p:val>
                                        </p:tav>
                                      </p:tavLst>
                                    </p:anim>
                                    <p:animEffect transition="in" filter="fade">
                                      <p:cBhvr>
                                        <p:cTn id="70" dur="1000"/>
                                        <p:tgtEl>
                                          <p:spTgt spid="34"/>
                                        </p:tgtEl>
                                      </p:cBhvr>
                                    </p:animEffect>
                                  </p:childTnLst>
                                </p:cTn>
                              </p:par>
                              <p:par>
                                <p:cTn id="71" presetID="3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1000" fill="hold"/>
                                        <p:tgtEl>
                                          <p:spTgt spid="37"/>
                                        </p:tgtEl>
                                        <p:attrNameLst>
                                          <p:attrName>ppt_w</p:attrName>
                                        </p:attrNameLst>
                                      </p:cBhvr>
                                      <p:tavLst>
                                        <p:tav tm="0">
                                          <p:val>
                                            <p:fltVal val="0"/>
                                          </p:val>
                                        </p:tav>
                                        <p:tav tm="100000">
                                          <p:val>
                                            <p:strVal val="#ppt_w"/>
                                          </p:val>
                                        </p:tav>
                                      </p:tavLst>
                                    </p:anim>
                                    <p:anim calcmode="lin" valueType="num">
                                      <p:cBhvr>
                                        <p:cTn id="74" dur="1000" fill="hold"/>
                                        <p:tgtEl>
                                          <p:spTgt spid="37"/>
                                        </p:tgtEl>
                                        <p:attrNameLst>
                                          <p:attrName>ppt_h</p:attrName>
                                        </p:attrNameLst>
                                      </p:cBhvr>
                                      <p:tavLst>
                                        <p:tav tm="0">
                                          <p:val>
                                            <p:fltVal val="0"/>
                                          </p:val>
                                        </p:tav>
                                        <p:tav tm="100000">
                                          <p:val>
                                            <p:strVal val="#ppt_h"/>
                                          </p:val>
                                        </p:tav>
                                      </p:tavLst>
                                    </p:anim>
                                    <p:anim calcmode="lin" valueType="num">
                                      <p:cBhvr>
                                        <p:cTn id="75" dur="1000" fill="hold"/>
                                        <p:tgtEl>
                                          <p:spTgt spid="37"/>
                                        </p:tgtEl>
                                        <p:attrNameLst>
                                          <p:attrName>style.rotation</p:attrName>
                                        </p:attrNameLst>
                                      </p:cBhvr>
                                      <p:tavLst>
                                        <p:tav tm="0">
                                          <p:val>
                                            <p:fltVal val="90"/>
                                          </p:val>
                                        </p:tav>
                                        <p:tav tm="100000">
                                          <p:val>
                                            <p:fltVal val="0"/>
                                          </p:val>
                                        </p:tav>
                                      </p:tavLst>
                                    </p:anim>
                                    <p:animEffect transition="in" filter="fade">
                                      <p:cBhvr>
                                        <p:cTn id="76" dur="1000"/>
                                        <p:tgtEl>
                                          <p:spTgt spid="37"/>
                                        </p:tgtEl>
                                      </p:cBhvr>
                                    </p:animEffect>
                                  </p:childTnLst>
                                </p:cTn>
                              </p:par>
                              <p:par>
                                <p:cTn id="77" presetID="3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1000" fill="hold"/>
                                        <p:tgtEl>
                                          <p:spTgt spid="40"/>
                                        </p:tgtEl>
                                        <p:attrNameLst>
                                          <p:attrName>ppt_w</p:attrName>
                                        </p:attrNameLst>
                                      </p:cBhvr>
                                      <p:tavLst>
                                        <p:tav tm="0">
                                          <p:val>
                                            <p:fltVal val="0"/>
                                          </p:val>
                                        </p:tav>
                                        <p:tav tm="100000">
                                          <p:val>
                                            <p:strVal val="#ppt_w"/>
                                          </p:val>
                                        </p:tav>
                                      </p:tavLst>
                                    </p:anim>
                                    <p:anim calcmode="lin" valueType="num">
                                      <p:cBhvr>
                                        <p:cTn id="80" dur="1000" fill="hold"/>
                                        <p:tgtEl>
                                          <p:spTgt spid="40"/>
                                        </p:tgtEl>
                                        <p:attrNameLst>
                                          <p:attrName>ppt_h</p:attrName>
                                        </p:attrNameLst>
                                      </p:cBhvr>
                                      <p:tavLst>
                                        <p:tav tm="0">
                                          <p:val>
                                            <p:fltVal val="0"/>
                                          </p:val>
                                        </p:tav>
                                        <p:tav tm="100000">
                                          <p:val>
                                            <p:strVal val="#ppt_h"/>
                                          </p:val>
                                        </p:tav>
                                      </p:tavLst>
                                    </p:anim>
                                    <p:anim calcmode="lin" valueType="num">
                                      <p:cBhvr>
                                        <p:cTn id="81" dur="1000" fill="hold"/>
                                        <p:tgtEl>
                                          <p:spTgt spid="40"/>
                                        </p:tgtEl>
                                        <p:attrNameLst>
                                          <p:attrName>style.rotation</p:attrName>
                                        </p:attrNameLst>
                                      </p:cBhvr>
                                      <p:tavLst>
                                        <p:tav tm="0">
                                          <p:val>
                                            <p:fltVal val="90"/>
                                          </p:val>
                                        </p:tav>
                                        <p:tav tm="100000">
                                          <p:val>
                                            <p:fltVal val="0"/>
                                          </p:val>
                                        </p:tav>
                                      </p:tavLst>
                                    </p:anim>
                                    <p:animEffect transition="in" filter="fade">
                                      <p:cBhvr>
                                        <p:cTn id="82" dur="1000"/>
                                        <p:tgtEl>
                                          <p:spTgt spid="40"/>
                                        </p:tgtEl>
                                      </p:cBhvr>
                                    </p:animEffect>
                                  </p:childTnLst>
                                </p:cTn>
                              </p:par>
                              <p:par>
                                <p:cTn id="83" presetID="3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p:cTn id="85" dur="1000" fill="hold"/>
                                        <p:tgtEl>
                                          <p:spTgt spid="43"/>
                                        </p:tgtEl>
                                        <p:attrNameLst>
                                          <p:attrName>ppt_w</p:attrName>
                                        </p:attrNameLst>
                                      </p:cBhvr>
                                      <p:tavLst>
                                        <p:tav tm="0">
                                          <p:val>
                                            <p:fltVal val="0"/>
                                          </p:val>
                                        </p:tav>
                                        <p:tav tm="100000">
                                          <p:val>
                                            <p:strVal val="#ppt_w"/>
                                          </p:val>
                                        </p:tav>
                                      </p:tavLst>
                                    </p:anim>
                                    <p:anim calcmode="lin" valueType="num">
                                      <p:cBhvr>
                                        <p:cTn id="86" dur="1000" fill="hold"/>
                                        <p:tgtEl>
                                          <p:spTgt spid="43"/>
                                        </p:tgtEl>
                                        <p:attrNameLst>
                                          <p:attrName>ppt_h</p:attrName>
                                        </p:attrNameLst>
                                      </p:cBhvr>
                                      <p:tavLst>
                                        <p:tav tm="0">
                                          <p:val>
                                            <p:fltVal val="0"/>
                                          </p:val>
                                        </p:tav>
                                        <p:tav tm="100000">
                                          <p:val>
                                            <p:strVal val="#ppt_h"/>
                                          </p:val>
                                        </p:tav>
                                      </p:tavLst>
                                    </p:anim>
                                    <p:anim calcmode="lin" valueType="num">
                                      <p:cBhvr>
                                        <p:cTn id="87" dur="1000" fill="hold"/>
                                        <p:tgtEl>
                                          <p:spTgt spid="43"/>
                                        </p:tgtEl>
                                        <p:attrNameLst>
                                          <p:attrName>style.rotation</p:attrName>
                                        </p:attrNameLst>
                                      </p:cBhvr>
                                      <p:tavLst>
                                        <p:tav tm="0">
                                          <p:val>
                                            <p:fltVal val="90"/>
                                          </p:val>
                                        </p:tav>
                                        <p:tav tm="100000">
                                          <p:val>
                                            <p:fltVal val="0"/>
                                          </p:val>
                                        </p:tav>
                                      </p:tavLst>
                                    </p:anim>
                                    <p:animEffect transition="in" filter="fade">
                                      <p:cBhvr>
                                        <p:cTn id="88" dur="1000"/>
                                        <p:tgtEl>
                                          <p:spTgt spid="43"/>
                                        </p:tgtEl>
                                      </p:cBhvr>
                                    </p:animEffect>
                                  </p:childTnLst>
                                </p:cTn>
                              </p:par>
                              <p:par>
                                <p:cTn id="89" presetID="31" presetClass="entr" presetSubtype="0"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p:cTn id="91" dur="1000" fill="hold"/>
                                        <p:tgtEl>
                                          <p:spTgt spid="45"/>
                                        </p:tgtEl>
                                        <p:attrNameLst>
                                          <p:attrName>ppt_w</p:attrName>
                                        </p:attrNameLst>
                                      </p:cBhvr>
                                      <p:tavLst>
                                        <p:tav tm="0">
                                          <p:val>
                                            <p:fltVal val="0"/>
                                          </p:val>
                                        </p:tav>
                                        <p:tav tm="100000">
                                          <p:val>
                                            <p:strVal val="#ppt_w"/>
                                          </p:val>
                                        </p:tav>
                                      </p:tavLst>
                                    </p:anim>
                                    <p:anim calcmode="lin" valueType="num">
                                      <p:cBhvr>
                                        <p:cTn id="92" dur="1000" fill="hold"/>
                                        <p:tgtEl>
                                          <p:spTgt spid="45"/>
                                        </p:tgtEl>
                                        <p:attrNameLst>
                                          <p:attrName>ppt_h</p:attrName>
                                        </p:attrNameLst>
                                      </p:cBhvr>
                                      <p:tavLst>
                                        <p:tav tm="0">
                                          <p:val>
                                            <p:fltVal val="0"/>
                                          </p:val>
                                        </p:tav>
                                        <p:tav tm="100000">
                                          <p:val>
                                            <p:strVal val="#ppt_h"/>
                                          </p:val>
                                        </p:tav>
                                      </p:tavLst>
                                    </p:anim>
                                    <p:anim calcmode="lin" valueType="num">
                                      <p:cBhvr>
                                        <p:cTn id="93" dur="1000" fill="hold"/>
                                        <p:tgtEl>
                                          <p:spTgt spid="45"/>
                                        </p:tgtEl>
                                        <p:attrNameLst>
                                          <p:attrName>style.rotation</p:attrName>
                                        </p:attrNameLst>
                                      </p:cBhvr>
                                      <p:tavLst>
                                        <p:tav tm="0">
                                          <p:val>
                                            <p:fltVal val="90"/>
                                          </p:val>
                                        </p:tav>
                                        <p:tav tm="100000">
                                          <p:val>
                                            <p:fltVal val="0"/>
                                          </p:val>
                                        </p:tav>
                                      </p:tavLst>
                                    </p:anim>
                                    <p:animEffect transition="in" filter="fade">
                                      <p:cBhvr>
                                        <p:cTn id="94" dur="1000"/>
                                        <p:tgtEl>
                                          <p:spTgt spid="45"/>
                                        </p:tgtEl>
                                      </p:cBhvr>
                                    </p:animEffect>
                                  </p:childTnLst>
                                </p:cTn>
                              </p:par>
                              <p:par>
                                <p:cTn id="95" presetID="3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p:cTn id="97" dur="1000" fill="hold"/>
                                        <p:tgtEl>
                                          <p:spTgt spid="48"/>
                                        </p:tgtEl>
                                        <p:attrNameLst>
                                          <p:attrName>ppt_w</p:attrName>
                                        </p:attrNameLst>
                                      </p:cBhvr>
                                      <p:tavLst>
                                        <p:tav tm="0">
                                          <p:val>
                                            <p:fltVal val="0"/>
                                          </p:val>
                                        </p:tav>
                                        <p:tav tm="100000">
                                          <p:val>
                                            <p:strVal val="#ppt_w"/>
                                          </p:val>
                                        </p:tav>
                                      </p:tavLst>
                                    </p:anim>
                                    <p:anim calcmode="lin" valueType="num">
                                      <p:cBhvr>
                                        <p:cTn id="98" dur="1000" fill="hold"/>
                                        <p:tgtEl>
                                          <p:spTgt spid="48"/>
                                        </p:tgtEl>
                                        <p:attrNameLst>
                                          <p:attrName>ppt_h</p:attrName>
                                        </p:attrNameLst>
                                      </p:cBhvr>
                                      <p:tavLst>
                                        <p:tav tm="0">
                                          <p:val>
                                            <p:fltVal val="0"/>
                                          </p:val>
                                        </p:tav>
                                        <p:tav tm="100000">
                                          <p:val>
                                            <p:strVal val="#ppt_h"/>
                                          </p:val>
                                        </p:tav>
                                      </p:tavLst>
                                    </p:anim>
                                    <p:anim calcmode="lin" valueType="num">
                                      <p:cBhvr>
                                        <p:cTn id="99" dur="1000" fill="hold"/>
                                        <p:tgtEl>
                                          <p:spTgt spid="48"/>
                                        </p:tgtEl>
                                        <p:attrNameLst>
                                          <p:attrName>style.rotation</p:attrName>
                                        </p:attrNameLst>
                                      </p:cBhvr>
                                      <p:tavLst>
                                        <p:tav tm="0">
                                          <p:val>
                                            <p:fltVal val="90"/>
                                          </p:val>
                                        </p:tav>
                                        <p:tav tm="100000">
                                          <p:val>
                                            <p:fltVal val="0"/>
                                          </p:val>
                                        </p:tav>
                                      </p:tavLst>
                                    </p:anim>
                                    <p:animEffect transition="in" filter="fade">
                                      <p:cBhvr>
                                        <p:cTn id="100" dur="1000"/>
                                        <p:tgtEl>
                                          <p:spTgt spid="48"/>
                                        </p:tgtEl>
                                      </p:cBhvr>
                                    </p:animEffect>
                                  </p:childTnLst>
                                </p:cTn>
                              </p:par>
                              <p:par>
                                <p:cTn id="101" presetID="3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p:cTn id="103" dur="1000" fill="hold"/>
                                        <p:tgtEl>
                                          <p:spTgt spid="51"/>
                                        </p:tgtEl>
                                        <p:attrNameLst>
                                          <p:attrName>ppt_w</p:attrName>
                                        </p:attrNameLst>
                                      </p:cBhvr>
                                      <p:tavLst>
                                        <p:tav tm="0">
                                          <p:val>
                                            <p:fltVal val="0"/>
                                          </p:val>
                                        </p:tav>
                                        <p:tav tm="100000">
                                          <p:val>
                                            <p:strVal val="#ppt_w"/>
                                          </p:val>
                                        </p:tav>
                                      </p:tavLst>
                                    </p:anim>
                                    <p:anim calcmode="lin" valueType="num">
                                      <p:cBhvr>
                                        <p:cTn id="104" dur="1000" fill="hold"/>
                                        <p:tgtEl>
                                          <p:spTgt spid="51"/>
                                        </p:tgtEl>
                                        <p:attrNameLst>
                                          <p:attrName>ppt_h</p:attrName>
                                        </p:attrNameLst>
                                      </p:cBhvr>
                                      <p:tavLst>
                                        <p:tav tm="0">
                                          <p:val>
                                            <p:fltVal val="0"/>
                                          </p:val>
                                        </p:tav>
                                        <p:tav tm="100000">
                                          <p:val>
                                            <p:strVal val="#ppt_h"/>
                                          </p:val>
                                        </p:tav>
                                      </p:tavLst>
                                    </p:anim>
                                    <p:anim calcmode="lin" valueType="num">
                                      <p:cBhvr>
                                        <p:cTn id="105" dur="1000" fill="hold"/>
                                        <p:tgtEl>
                                          <p:spTgt spid="51"/>
                                        </p:tgtEl>
                                        <p:attrNameLst>
                                          <p:attrName>style.rotation</p:attrName>
                                        </p:attrNameLst>
                                      </p:cBhvr>
                                      <p:tavLst>
                                        <p:tav tm="0">
                                          <p:val>
                                            <p:fltVal val="90"/>
                                          </p:val>
                                        </p:tav>
                                        <p:tav tm="100000">
                                          <p:val>
                                            <p:fltVal val="0"/>
                                          </p:val>
                                        </p:tav>
                                      </p:tavLst>
                                    </p:anim>
                                    <p:animEffect transition="in" filter="fade">
                                      <p:cBhvr>
                                        <p:cTn id="106"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2000697"/>
            <a:ext cx="7040612" cy="894308"/>
            <a:chOff x="0" y="0"/>
            <a:chExt cx="9387483" cy="1192411"/>
          </a:xfrm>
        </p:grpSpPr>
        <p:sp>
          <p:nvSpPr>
            <p:cNvPr id="7" name="Freeform 7"/>
            <p:cNvSpPr/>
            <p:nvPr/>
          </p:nvSpPr>
          <p:spPr>
            <a:xfrm>
              <a:off x="0" y="0"/>
              <a:ext cx="9387483" cy="1192411"/>
            </a:xfrm>
            <a:custGeom>
              <a:avLst/>
              <a:gdLst/>
              <a:ahLst/>
              <a:cxnLst/>
              <a:rect l="l" t="t" r="r" b="b"/>
              <a:pathLst>
                <a:path w="9387483" h="1192411">
                  <a:moveTo>
                    <a:pt x="0" y="0"/>
                  </a:moveTo>
                  <a:lnTo>
                    <a:pt x="9387483" y="0"/>
                  </a:lnTo>
                  <a:lnTo>
                    <a:pt x="9387483" y="1192411"/>
                  </a:lnTo>
                  <a:lnTo>
                    <a:pt x="0" y="1192411"/>
                  </a:lnTo>
                  <a:close/>
                </a:path>
              </a:pathLst>
            </a:custGeom>
            <a:solidFill>
              <a:srgbClr val="000000">
                <a:alpha val="0"/>
              </a:srgbClr>
            </a:solidFill>
          </p:spPr>
        </p:sp>
        <p:sp>
          <p:nvSpPr>
            <p:cNvPr id="8" name="TextBox 8"/>
            <p:cNvSpPr txBox="1"/>
            <p:nvPr/>
          </p:nvSpPr>
          <p:spPr>
            <a:xfrm>
              <a:off x="0" y="-133350"/>
              <a:ext cx="9387483" cy="132576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System Objectives</a:t>
              </a:r>
            </a:p>
          </p:txBody>
        </p:sp>
      </p:grpSp>
      <p:grpSp>
        <p:nvGrpSpPr>
          <p:cNvPr id="9" name="Group 9"/>
          <p:cNvGrpSpPr/>
          <p:nvPr/>
        </p:nvGrpSpPr>
        <p:grpSpPr>
          <a:xfrm>
            <a:off x="1047155" y="3628579"/>
            <a:ext cx="3520231" cy="454223"/>
            <a:chOff x="0" y="0"/>
            <a:chExt cx="4693641" cy="605631"/>
          </a:xfrm>
        </p:grpSpPr>
        <p:sp>
          <p:nvSpPr>
            <p:cNvPr id="10" name="Freeform 1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11" name="TextBox 11"/>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F98AC7"/>
                  </a:solidFill>
                  <a:latin typeface="Times New Roman"/>
                  <a:ea typeface="Times New Roman"/>
                  <a:cs typeface="Times New Roman"/>
                  <a:sym typeface="Times New Roman"/>
                </a:rPr>
                <a:t>For Users</a:t>
              </a:r>
            </a:p>
          </p:txBody>
        </p:sp>
      </p:grpSp>
      <p:grpSp>
        <p:nvGrpSpPr>
          <p:cNvPr id="12" name="Group 12"/>
          <p:cNvGrpSpPr/>
          <p:nvPr/>
        </p:nvGrpSpPr>
        <p:grpSpPr>
          <a:xfrm>
            <a:off x="1047155" y="4310508"/>
            <a:ext cx="7731919" cy="1986558"/>
            <a:chOff x="0" y="0"/>
            <a:chExt cx="10309225" cy="2648743"/>
          </a:xfrm>
        </p:grpSpPr>
        <p:sp>
          <p:nvSpPr>
            <p:cNvPr id="13" name="Freeform 13"/>
            <p:cNvSpPr/>
            <p:nvPr/>
          </p:nvSpPr>
          <p:spPr>
            <a:xfrm>
              <a:off x="0" y="0"/>
              <a:ext cx="10309225" cy="2648743"/>
            </a:xfrm>
            <a:custGeom>
              <a:avLst/>
              <a:gdLst/>
              <a:ahLst/>
              <a:cxnLst/>
              <a:rect l="l" t="t" r="r" b="b"/>
              <a:pathLst>
                <a:path w="10309225" h="2648743">
                  <a:moveTo>
                    <a:pt x="0" y="0"/>
                  </a:moveTo>
                  <a:lnTo>
                    <a:pt x="10309225" y="0"/>
                  </a:lnTo>
                  <a:lnTo>
                    <a:pt x="10309225" y="2648743"/>
                  </a:lnTo>
                  <a:lnTo>
                    <a:pt x="0" y="2648743"/>
                  </a:lnTo>
                  <a:close/>
                </a:path>
              </a:pathLst>
            </a:custGeom>
            <a:solidFill>
              <a:srgbClr val="000000">
                <a:alpha val="0"/>
              </a:srgbClr>
            </a:solidFill>
          </p:spPr>
        </p:sp>
        <p:sp>
          <p:nvSpPr>
            <p:cNvPr id="14" name="TextBox 14"/>
            <p:cNvSpPr txBox="1"/>
            <p:nvPr/>
          </p:nvSpPr>
          <p:spPr>
            <a:xfrm>
              <a:off x="0" y="-142875"/>
              <a:ext cx="10309225" cy="279161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Our system enables customers to easily book flights through an intuitive interface. Users can create and manage their profiles, apply available discounts, and access their booking history.</a:t>
              </a:r>
            </a:p>
          </p:txBody>
        </p:sp>
      </p:grpSp>
      <p:grpSp>
        <p:nvGrpSpPr>
          <p:cNvPr id="15" name="Group 15"/>
          <p:cNvGrpSpPr/>
          <p:nvPr/>
        </p:nvGrpSpPr>
        <p:grpSpPr>
          <a:xfrm>
            <a:off x="1047155" y="6494861"/>
            <a:ext cx="7731919" cy="1507777"/>
            <a:chOff x="0" y="0"/>
            <a:chExt cx="10309225" cy="2010370"/>
          </a:xfrm>
        </p:grpSpPr>
        <p:sp>
          <p:nvSpPr>
            <p:cNvPr id="16" name="Freeform 16"/>
            <p:cNvSpPr/>
            <p:nvPr/>
          </p:nvSpPr>
          <p:spPr>
            <a:xfrm>
              <a:off x="0" y="0"/>
              <a:ext cx="10309225" cy="2010370"/>
            </a:xfrm>
            <a:custGeom>
              <a:avLst/>
              <a:gdLst/>
              <a:ahLst/>
              <a:cxnLst/>
              <a:rect l="l" t="t" r="r" b="b"/>
              <a:pathLst>
                <a:path w="10309225" h="2010370">
                  <a:moveTo>
                    <a:pt x="0" y="0"/>
                  </a:moveTo>
                  <a:lnTo>
                    <a:pt x="10309225" y="0"/>
                  </a:lnTo>
                  <a:lnTo>
                    <a:pt x="10309225" y="2010370"/>
                  </a:lnTo>
                  <a:lnTo>
                    <a:pt x="0" y="2010370"/>
                  </a:lnTo>
                  <a:close/>
                </a:path>
              </a:pathLst>
            </a:custGeom>
            <a:solidFill>
              <a:srgbClr val="000000">
                <a:alpha val="0"/>
              </a:srgbClr>
            </a:solidFill>
          </p:spPr>
        </p:sp>
        <p:sp>
          <p:nvSpPr>
            <p:cNvPr id="17" name="TextBox 17"/>
            <p:cNvSpPr txBox="1"/>
            <p:nvPr/>
          </p:nvSpPr>
          <p:spPr>
            <a:xfrm>
              <a:off x="0" y="-142875"/>
              <a:ext cx="10309225"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The platform also facilitates dummy payment processing and handles refund requests when necessary, ensuring a smooth customer experience from search to boarding.</a:t>
              </a:r>
            </a:p>
          </p:txBody>
        </p:sp>
      </p:grpSp>
      <p:grpSp>
        <p:nvGrpSpPr>
          <p:cNvPr id="18" name="Group 18"/>
          <p:cNvGrpSpPr/>
          <p:nvPr/>
        </p:nvGrpSpPr>
        <p:grpSpPr>
          <a:xfrm>
            <a:off x="9518451" y="3628579"/>
            <a:ext cx="3520231" cy="454223"/>
            <a:chOff x="0" y="0"/>
            <a:chExt cx="4693641" cy="605631"/>
          </a:xfrm>
        </p:grpSpPr>
        <p:sp>
          <p:nvSpPr>
            <p:cNvPr id="19" name="Freeform 19"/>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20" name="TextBox 20"/>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F98AC7"/>
                  </a:solidFill>
                  <a:latin typeface="Times New Roman"/>
                  <a:ea typeface="Times New Roman"/>
                  <a:cs typeface="Times New Roman"/>
                  <a:sym typeface="Times New Roman"/>
                </a:rPr>
                <a:t>For Administrators</a:t>
              </a:r>
            </a:p>
          </p:txBody>
        </p:sp>
      </p:grpSp>
      <p:grpSp>
        <p:nvGrpSpPr>
          <p:cNvPr id="21" name="Group 21"/>
          <p:cNvGrpSpPr/>
          <p:nvPr/>
        </p:nvGrpSpPr>
        <p:grpSpPr>
          <a:xfrm>
            <a:off x="9518451" y="4310508"/>
            <a:ext cx="7731919" cy="1507777"/>
            <a:chOff x="0" y="0"/>
            <a:chExt cx="10309225" cy="2010370"/>
          </a:xfrm>
        </p:grpSpPr>
        <p:sp>
          <p:nvSpPr>
            <p:cNvPr id="22" name="Freeform 22"/>
            <p:cNvSpPr/>
            <p:nvPr/>
          </p:nvSpPr>
          <p:spPr>
            <a:xfrm>
              <a:off x="0" y="0"/>
              <a:ext cx="10309225" cy="2010370"/>
            </a:xfrm>
            <a:custGeom>
              <a:avLst/>
              <a:gdLst/>
              <a:ahLst/>
              <a:cxnLst/>
              <a:rect l="l" t="t" r="r" b="b"/>
              <a:pathLst>
                <a:path w="10309225" h="2010370">
                  <a:moveTo>
                    <a:pt x="0" y="0"/>
                  </a:moveTo>
                  <a:lnTo>
                    <a:pt x="10309225" y="0"/>
                  </a:lnTo>
                  <a:lnTo>
                    <a:pt x="10309225" y="2010370"/>
                  </a:lnTo>
                  <a:lnTo>
                    <a:pt x="0" y="2010370"/>
                  </a:lnTo>
                  <a:close/>
                </a:path>
              </a:pathLst>
            </a:custGeom>
            <a:solidFill>
              <a:srgbClr val="000000">
                <a:alpha val="0"/>
              </a:srgbClr>
            </a:solidFill>
          </p:spPr>
        </p:sp>
        <p:sp>
          <p:nvSpPr>
            <p:cNvPr id="23" name="TextBox 23"/>
            <p:cNvSpPr txBox="1"/>
            <p:nvPr/>
          </p:nvSpPr>
          <p:spPr>
            <a:xfrm>
              <a:off x="0" y="-142875"/>
              <a:ext cx="10309225"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Administrators have comprehensive control through CRUD operations for flights, airlines, and airports. They can add new routes, update schedules, and manage seat availability.</a:t>
              </a:r>
            </a:p>
          </p:txBody>
        </p:sp>
      </p:grpSp>
      <p:grpSp>
        <p:nvGrpSpPr>
          <p:cNvPr id="24" name="Group 24"/>
          <p:cNvGrpSpPr/>
          <p:nvPr/>
        </p:nvGrpSpPr>
        <p:grpSpPr>
          <a:xfrm>
            <a:off x="9518451" y="6016078"/>
            <a:ext cx="7731919" cy="1507777"/>
            <a:chOff x="0" y="0"/>
            <a:chExt cx="10309225" cy="2010370"/>
          </a:xfrm>
        </p:grpSpPr>
        <p:sp>
          <p:nvSpPr>
            <p:cNvPr id="25" name="Freeform 25"/>
            <p:cNvSpPr/>
            <p:nvPr/>
          </p:nvSpPr>
          <p:spPr>
            <a:xfrm>
              <a:off x="0" y="0"/>
              <a:ext cx="10309225" cy="2010370"/>
            </a:xfrm>
            <a:custGeom>
              <a:avLst/>
              <a:gdLst/>
              <a:ahLst/>
              <a:cxnLst/>
              <a:rect l="l" t="t" r="r" b="b"/>
              <a:pathLst>
                <a:path w="10309225" h="2010370">
                  <a:moveTo>
                    <a:pt x="0" y="0"/>
                  </a:moveTo>
                  <a:lnTo>
                    <a:pt x="10309225" y="0"/>
                  </a:lnTo>
                  <a:lnTo>
                    <a:pt x="10309225" y="2010370"/>
                  </a:lnTo>
                  <a:lnTo>
                    <a:pt x="0" y="2010370"/>
                  </a:lnTo>
                  <a:close/>
                </a:path>
              </a:pathLst>
            </a:custGeom>
            <a:solidFill>
              <a:srgbClr val="000000">
                <a:alpha val="0"/>
              </a:srgbClr>
            </a:solidFill>
          </p:spPr>
        </p:sp>
        <p:sp>
          <p:nvSpPr>
            <p:cNvPr id="26" name="TextBox 26"/>
            <p:cNvSpPr txBox="1"/>
            <p:nvPr/>
          </p:nvSpPr>
          <p:spPr>
            <a:xfrm>
              <a:off x="0" y="-142875"/>
              <a:ext cx="10309225"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The admin dashboard provides real-time monitoring of revenue streams, refund processing, and user activity metrics to support data-driven decision making.</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8" name="Group 8"/>
          <p:cNvGrpSpPr/>
          <p:nvPr/>
        </p:nvGrpSpPr>
        <p:grpSpPr>
          <a:xfrm>
            <a:off x="923032" y="718096"/>
            <a:ext cx="6205835" cy="782837"/>
            <a:chOff x="0" y="0"/>
            <a:chExt cx="8274447" cy="1043782"/>
          </a:xfrm>
        </p:grpSpPr>
        <p:sp>
          <p:nvSpPr>
            <p:cNvPr id="9" name="Freeform 9"/>
            <p:cNvSpPr/>
            <p:nvPr/>
          </p:nvSpPr>
          <p:spPr>
            <a:xfrm>
              <a:off x="0" y="0"/>
              <a:ext cx="8274447" cy="1043782"/>
            </a:xfrm>
            <a:custGeom>
              <a:avLst/>
              <a:gdLst/>
              <a:ahLst/>
              <a:cxnLst/>
              <a:rect l="l" t="t" r="r" b="b"/>
              <a:pathLst>
                <a:path w="8274447" h="1043782">
                  <a:moveTo>
                    <a:pt x="0" y="0"/>
                  </a:moveTo>
                  <a:lnTo>
                    <a:pt x="8274447" y="0"/>
                  </a:lnTo>
                  <a:lnTo>
                    <a:pt x="8274447" y="1043782"/>
                  </a:lnTo>
                  <a:lnTo>
                    <a:pt x="0" y="1043782"/>
                  </a:lnTo>
                  <a:close/>
                </a:path>
              </a:pathLst>
            </a:custGeom>
            <a:solidFill>
              <a:srgbClr val="000000">
                <a:alpha val="0"/>
              </a:srgbClr>
            </a:solidFill>
          </p:spPr>
        </p:sp>
        <p:sp>
          <p:nvSpPr>
            <p:cNvPr id="10" name="TextBox 10"/>
            <p:cNvSpPr txBox="1"/>
            <p:nvPr/>
          </p:nvSpPr>
          <p:spPr>
            <a:xfrm>
              <a:off x="0" y="-123825"/>
              <a:ext cx="8274447" cy="1167607"/>
            </a:xfrm>
            <a:prstGeom prst="rect">
              <a:avLst/>
            </a:prstGeom>
          </p:spPr>
          <p:txBody>
            <a:bodyPr lIns="0" tIns="0" rIns="0" bIns="0" rtlCol="0" anchor="t"/>
            <a:lstStyle/>
            <a:p>
              <a:pPr algn="just">
                <a:lnSpc>
                  <a:spcPts val="6062"/>
                </a:lnSpc>
              </a:pPr>
              <a:r>
                <a:rPr lang="en-US" sz="4875">
                  <a:solidFill>
                    <a:srgbClr val="F98AC7"/>
                  </a:solidFill>
                  <a:latin typeface="Times New Roman"/>
                  <a:ea typeface="Times New Roman"/>
                  <a:cs typeface="Times New Roman"/>
                  <a:sym typeface="Times New Roman"/>
                </a:rPr>
                <a:t>System Architecture</a:t>
              </a:r>
            </a:p>
          </p:txBody>
        </p:sp>
      </p:grpSp>
      <p:grpSp>
        <p:nvGrpSpPr>
          <p:cNvPr id="11" name="Group 11"/>
          <p:cNvGrpSpPr/>
          <p:nvPr/>
        </p:nvGrpSpPr>
        <p:grpSpPr>
          <a:xfrm>
            <a:off x="923032" y="1896516"/>
            <a:ext cx="1318618" cy="1917353"/>
            <a:chOff x="0" y="0"/>
            <a:chExt cx="1758157" cy="2556471"/>
          </a:xfrm>
        </p:grpSpPr>
        <p:sp>
          <p:nvSpPr>
            <p:cNvPr id="12" name="Freeform 12" descr="preencoded.png"/>
            <p:cNvSpPr/>
            <p:nvPr/>
          </p:nvSpPr>
          <p:spPr>
            <a:xfrm>
              <a:off x="0" y="0"/>
              <a:ext cx="1758188" cy="2556510"/>
            </a:xfrm>
            <a:custGeom>
              <a:avLst/>
              <a:gdLst/>
              <a:ahLst/>
              <a:cxnLst/>
              <a:rect l="l" t="t" r="r" b="b"/>
              <a:pathLst>
                <a:path w="1758188" h="2556510">
                  <a:moveTo>
                    <a:pt x="0" y="0"/>
                  </a:moveTo>
                  <a:lnTo>
                    <a:pt x="1758188" y="0"/>
                  </a:lnTo>
                  <a:lnTo>
                    <a:pt x="1758188" y="2556510"/>
                  </a:lnTo>
                  <a:lnTo>
                    <a:pt x="0" y="2556510"/>
                  </a:lnTo>
                  <a:lnTo>
                    <a:pt x="0" y="0"/>
                  </a:lnTo>
                  <a:close/>
                </a:path>
              </a:pathLst>
            </a:custGeom>
            <a:blipFill>
              <a:blip r:embed="rId2"/>
              <a:stretch>
                <a:fillRect t="-84" r="1" b="-83"/>
              </a:stretch>
            </a:blipFill>
          </p:spPr>
        </p:sp>
      </p:grpSp>
      <p:grpSp>
        <p:nvGrpSpPr>
          <p:cNvPr id="13" name="Group 13"/>
          <p:cNvGrpSpPr/>
          <p:nvPr/>
        </p:nvGrpSpPr>
        <p:grpSpPr>
          <a:xfrm>
            <a:off x="2637235" y="2160240"/>
            <a:ext cx="3102918" cy="387846"/>
            <a:chOff x="0" y="0"/>
            <a:chExt cx="4137224" cy="517128"/>
          </a:xfrm>
        </p:grpSpPr>
        <p:sp>
          <p:nvSpPr>
            <p:cNvPr id="14" name="Freeform 14"/>
            <p:cNvSpPr/>
            <p:nvPr/>
          </p:nvSpPr>
          <p:spPr>
            <a:xfrm>
              <a:off x="0" y="0"/>
              <a:ext cx="4137224" cy="517128"/>
            </a:xfrm>
            <a:custGeom>
              <a:avLst/>
              <a:gdLst/>
              <a:ahLst/>
              <a:cxnLst/>
              <a:rect l="l" t="t" r="r" b="b"/>
              <a:pathLst>
                <a:path w="4137224" h="517128">
                  <a:moveTo>
                    <a:pt x="0" y="0"/>
                  </a:moveTo>
                  <a:lnTo>
                    <a:pt x="4137224" y="0"/>
                  </a:lnTo>
                  <a:lnTo>
                    <a:pt x="4137224" y="517128"/>
                  </a:lnTo>
                  <a:lnTo>
                    <a:pt x="0" y="517128"/>
                  </a:lnTo>
                  <a:close/>
                </a:path>
              </a:pathLst>
            </a:custGeom>
            <a:solidFill>
              <a:srgbClr val="000000">
                <a:alpha val="0"/>
              </a:srgbClr>
            </a:solidFill>
          </p:spPr>
        </p:sp>
        <p:sp>
          <p:nvSpPr>
            <p:cNvPr id="15" name="TextBox 15"/>
            <p:cNvSpPr txBox="1"/>
            <p:nvPr/>
          </p:nvSpPr>
          <p:spPr>
            <a:xfrm>
              <a:off x="0" y="-57150"/>
              <a:ext cx="4137224" cy="574278"/>
            </a:xfrm>
            <a:prstGeom prst="rect">
              <a:avLst/>
            </a:prstGeom>
          </p:spPr>
          <p:txBody>
            <a:bodyPr lIns="0" tIns="0" rIns="0" bIns="0" rtlCol="0" anchor="t"/>
            <a:lstStyle/>
            <a:p>
              <a:pPr algn="just">
                <a:lnSpc>
                  <a:spcPts val="2999"/>
                </a:lnSpc>
              </a:pPr>
              <a:r>
                <a:rPr lang="en-US" sz="2436">
                  <a:solidFill>
                    <a:srgbClr val="D6E5EF"/>
                  </a:solidFill>
                  <a:latin typeface="Times New Roman"/>
                  <a:ea typeface="Times New Roman"/>
                  <a:cs typeface="Times New Roman"/>
                  <a:sym typeface="Times New Roman"/>
                </a:rPr>
                <a:t>Frontend</a:t>
              </a:r>
            </a:p>
          </p:txBody>
        </p:sp>
      </p:grpSp>
      <p:grpSp>
        <p:nvGrpSpPr>
          <p:cNvPr id="16" name="Group 16"/>
          <p:cNvGrpSpPr/>
          <p:nvPr/>
        </p:nvGrpSpPr>
        <p:grpSpPr>
          <a:xfrm>
            <a:off x="2637235" y="2641997"/>
            <a:ext cx="7869734" cy="908149"/>
            <a:chOff x="0" y="0"/>
            <a:chExt cx="10492979" cy="1210865"/>
          </a:xfrm>
        </p:grpSpPr>
        <p:sp>
          <p:nvSpPr>
            <p:cNvPr id="17" name="Freeform 17"/>
            <p:cNvSpPr/>
            <p:nvPr/>
          </p:nvSpPr>
          <p:spPr>
            <a:xfrm>
              <a:off x="0" y="0"/>
              <a:ext cx="10492979" cy="1210865"/>
            </a:xfrm>
            <a:custGeom>
              <a:avLst/>
              <a:gdLst/>
              <a:ahLst/>
              <a:cxnLst/>
              <a:rect l="l" t="t" r="r" b="b"/>
              <a:pathLst>
                <a:path w="10492979" h="1210865">
                  <a:moveTo>
                    <a:pt x="0" y="0"/>
                  </a:moveTo>
                  <a:lnTo>
                    <a:pt x="10492979" y="0"/>
                  </a:lnTo>
                  <a:lnTo>
                    <a:pt x="10492979" y="1210865"/>
                  </a:lnTo>
                  <a:lnTo>
                    <a:pt x="0" y="1210865"/>
                  </a:lnTo>
                  <a:close/>
                </a:path>
              </a:pathLst>
            </a:custGeom>
            <a:solidFill>
              <a:srgbClr val="000000">
                <a:alpha val="0"/>
              </a:srgbClr>
            </a:solidFill>
          </p:spPr>
        </p:sp>
        <p:sp>
          <p:nvSpPr>
            <p:cNvPr id="18" name="TextBox 18"/>
            <p:cNvSpPr txBox="1"/>
            <p:nvPr/>
          </p:nvSpPr>
          <p:spPr>
            <a:xfrm>
              <a:off x="0" y="-133350"/>
              <a:ext cx="10492979" cy="1344215"/>
            </a:xfrm>
            <a:prstGeom prst="rect">
              <a:avLst/>
            </a:prstGeom>
          </p:spPr>
          <p:txBody>
            <a:bodyPr lIns="0" tIns="0" rIns="0" bIns="0" rtlCol="0" anchor="t"/>
            <a:lstStyle/>
            <a:p>
              <a:pPr algn="just">
                <a:lnSpc>
                  <a:spcPts val="3311"/>
                </a:lnSpc>
              </a:pPr>
              <a:r>
                <a:rPr lang="en-US" sz="2061">
                  <a:solidFill>
                    <a:srgbClr val="D6E5EF"/>
                  </a:solidFill>
                  <a:latin typeface="Times New Roman"/>
                  <a:ea typeface="Times New Roman"/>
                  <a:cs typeface="Times New Roman"/>
                  <a:sym typeface="Times New Roman"/>
                </a:rPr>
                <a:t>User interfaces built with HTML, CSS, and JavaScript providing responsive design across devices</a:t>
              </a:r>
            </a:p>
          </p:txBody>
        </p:sp>
      </p:grpSp>
      <p:grpSp>
        <p:nvGrpSpPr>
          <p:cNvPr id="19" name="Group 19"/>
          <p:cNvGrpSpPr/>
          <p:nvPr/>
        </p:nvGrpSpPr>
        <p:grpSpPr>
          <a:xfrm>
            <a:off x="923032" y="3813870"/>
            <a:ext cx="1318618" cy="1917352"/>
            <a:chOff x="0" y="0"/>
            <a:chExt cx="1758157" cy="2556469"/>
          </a:xfrm>
        </p:grpSpPr>
        <p:sp>
          <p:nvSpPr>
            <p:cNvPr id="20" name="Freeform 20" descr="preencoded.png"/>
            <p:cNvSpPr/>
            <p:nvPr/>
          </p:nvSpPr>
          <p:spPr>
            <a:xfrm>
              <a:off x="0" y="0"/>
              <a:ext cx="1758188" cy="2556510"/>
            </a:xfrm>
            <a:custGeom>
              <a:avLst/>
              <a:gdLst/>
              <a:ahLst/>
              <a:cxnLst/>
              <a:rect l="l" t="t" r="r" b="b"/>
              <a:pathLst>
                <a:path w="1758188" h="2556510">
                  <a:moveTo>
                    <a:pt x="0" y="0"/>
                  </a:moveTo>
                  <a:lnTo>
                    <a:pt x="1758188" y="0"/>
                  </a:lnTo>
                  <a:lnTo>
                    <a:pt x="1758188" y="2556510"/>
                  </a:lnTo>
                  <a:lnTo>
                    <a:pt x="0" y="2556510"/>
                  </a:lnTo>
                  <a:lnTo>
                    <a:pt x="0" y="0"/>
                  </a:lnTo>
                  <a:close/>
                </a:path>
              </a:pathLst>
            </a:custGeom>
            <a:blipFill>
              <a:blip r:embed="rId3"/>
              <a:stretch>
                <a:fillRect t="-84" r="1" b="-82"/>
              </a:stretch>
            </a:blipFill>
          </p:spPr>
        </p:sp>
      </p:grpSp>
      <p:grpSp>
        <p:nvGrpSpPr>
          <p:cNvPr id="21" name="Group 21"/>
          <p:cNvGrpSpPr/>
          <p:nvPr/>
        </p:nvGrpSpPr>
        <p:grpSpPr>
          <a:xfrm>
            <a:off x="2637235" y="4077592"/>
            <a:ext cx="3102918" cy="387846"/>
            <a:chOff x="0" y="0"/>
            <a:chExt cx="4137224" cy="517128"/>
          </a:xfrm>
        </p:grpSpPr>
        <p:sp>
          <p:nvSpPr>
            <p:cNvPr id="22" name="Freeform 22"/>
            <p:cNvSpPr/>
            <p:nvPr/>
          </p:nvSpPr>
          <p:spPr>
            <a:xfrm>
              <a:off x="0" y="0"/>
              <a:ext cx="4137224" cy="517128"/>
            </a:xfrm>
            <a:custGeom>
              <a:avLst/>
              <a:gdLst/>
              <a:ahLst/>
              <a:cxnLst/>
              <a:rect l="l" t="t" r="r" b="b"/>
              <a:pathLst>
                <a:path w="4137224" h="517128">
                  <a:moveTo>
                    <a:pt x="0" y="0"/>
                  </a:moveTo>
                  <a:lnTo>
                    <a:pt x="4137224" y="0"/>
                  </a:lnTo>
                  <a:lnTo>
                    <a:pt x="4137224" y="517128"/>
                  </a:lnTo>
                  <a:lnTo>
                    <a:pt x="0" y="517128"/>
                  </a:lnTo>
                  <a:close/>
                </a:path>
              </a:pathLst>
            </a:custGeom>
            <a:solidFill>
              <a:srgbClr val="000000">
                <a:alpha val="0"/>
              </a:srgbClr>
            </a:solidFill>
          </p:spPr>
        </p:sp>
        <p:sp>
          <p:nvSpPr>
            <p:cNvPr id="23" name="TextBox 23"/>
            <p:cNvSpPr txBox="1"/>
            <p:nvPr/>
          </p:nvSpPr>
          <p:spPr>
            <a:xfrm>
              <a:off x="0" y="-57150"/>
              <a:ext cx="4137224" cy="574278"/>
            </a:xfrm>
            <a:prstGeom prst="rect">
              <a:avLst/>
            </a:prstGeom>
          </p:spPr>
          <p:txBody>
            <a:bodyPr lIns="0" tIns="0" rIns="0" bIns="0" rtlCol="0" anchor="t"/>
            <a:lstStyle/>
            <a:p>
              <a:pPr algn="just">
                <a:lnSpc>
                  <a:spcPts val="2999"/>
                </a:lnSpc>
              </a:pPr>
              <a:r>
                <a:rPr lang="en-US" sz="2436">
                  <a:solidFill>
                    <a:srgbClr val="D6E5EF"/>
                  </a:solidFill>
                  <a:latin typeface="Times New Roman"/>
                  <a:ea typeface="Times New Roman"/>
                  <a:cs typeface="Times New Roman"/>
                  <a:sym typeface="Times New Roman"/>
                </a:rPr>
                <a:t>Backend</a:t>
              </a:r>
            </a:p>
          </p:txBody>
        </p:sp>
      </p:grpSp>
      <p:grpSp>
        <p:nvGrpSpPr>
          <p:cNvPr id="24" name="Group 24"/>
          <p:cNvGrpSpPr/>
          <p:nvPr/>
        </p:nvGrpSpPr>
        <p:grpSpPr>
          <a:xfrm>
            <a:off x="2637235" y="4559350"/>
            <a:ext cx="7869734" cy="908149"/>
            <a:chOff x="0" y="0"/>
            <a:chExt cx="10492979" cy="1210865"/>
          </a:xfrm>
        </p:grpSpPr>
        <p:sp>
          <p:nvSpPr>
            <p:cNvPr id="25" name="Freeform 25"/>
            <p:cNvSpPr/>
            <p:nvPr/>
          </p:nvSpPr>
          <p:spPr>
            <a:xfrm>
              <a:off x="0" y="0"/>
              <a:ext cx="10492979" cy="1210865"/>
            </a:xfrm>
            <a:custGeom>
              <a:avLst/>
              <a:gdLst/>
              <a:ahLst/>
              <a:cxnLst/>
              <a:rect l="l" t="t" r="r" b="b"/>
              <a:pathLst>
                <a:path w="10492979" h="1210865">
                  <a:moveTo>
                    <a:pt x="0" y="0"/>
                  </a:moveTo>
                  <a:lnTo>
                    <a:pt x="10492979" y="0"/>
                  </a:lnTo>
                  <a:lnTo>
                    <a:pt x="10492979" y="1210865"/>
                  </a:lnTo>
                  <a:lnTo>
                    <a:pt x="0" y="1210865"/>
                  </a:lnTo>
                  <a:close/>
                </a:path>
              </a:pathLst>
            </a:custGeom>
            <a:solidFill>
              <a:srgbClr val="000000">
                <a:alpha val="0"/>
              </a:srgbClr>
            </a:solidFill>
          </p:spPr>
        </p:sp>
        <p:sp>
          <p:nvSpPr>
            <p:cNvPr id="26" name="TextBox 26"/>
            <p:cNvSpPr txBox="1"/>
            <p:nvPr/>
          </p:nvSpPr>
          <p:spPr>
            <a:xfrm>
              <a:off x="0" y="-133350"/>
              <a:ext cx="10492979" cy="1344215"/>
            </a:xfrm>
            <a:prstGeom prst="rect">
              <a:avLst/>
            </a:prstGeom>
          </p:spPr>
          <p:txBody>
            <a:bodyPr lIns="0" tIns="0" rIns="0" bIns="0" rtlCol="0" anchor="t"/>
            <a:lstStyle/>
            <a:p>
              <a:pPr algn="just">
                <a:lnSpc>
                  <a:spcPts val="3311"/>
                </a:lnSpc>
              </a:pPr>
              <a:r>
                <a:rPr lang="en-US" sz="2061">
                  <a:solidFill>
                    <a:srgbClr val="D6E5EF"/>
                  </a:solidFill>
                  <a:latin typeface="Times New Roman"/>
                  <a:ea typeface="Times New Roman"/>
                  <a:cs typeface="Times New Roman"/>
                  <a:sym typeface="Times New Roman"/>
                </a:rPr>
                <a:t>Node.js with Express framework handling API requests, business logic, and data validation</a:t>
              </a:r>
            </a:p>
          </p:txBody>
        </p:sp>
      </p:grpSp>
      <p:grpSp>
        <p:nvGrpSpPr>
          <p:cNvPr id="27" name="Group 27"/>
          <p:cNvGrpSpPr/>
          <p:nvPr/>
        </p:nvGrpSpPr>
        <p:grpSpPr>
          <a:xfrm>
            <a:off x="923032" y="5731223"/>
            <a:ext cx="1318618" cy="1917352"/>
            <a:chOff x="0" y="0"/>
            <a:chExt cx="1758157" cy="2556469"/>
          </a:xfrm>
        </p:grpSpPr>
        <p:sp>
          <p:nvSpPr>
            <p:cNvPr id="28" name="Freeform 28" descr="preencoded.png"/>
            <p:cNvSpPr/>
            <p:nvPr/>
          </p:nvSpPr>
          <p:spPr>
            <a:xfrm>
              <a:off x="0" y="0"/>
              <a:ext cx="1758188" cy="2556510"/>
            </a:xfrm>
            <a:custGeom>
              <a:avLst/>
              <a:gdLst/>
              <a:ahLst/>
              <a:cxnLst/>
              <a:rect l="l" t="t" r="r" b="b"/>
              <a:pathLst>
                <a:path w="1758188" h="2556510">
                  <a:moveTo>
                    <a:pt x="0" y="0"/>
                  </a:moveTo>
                  <a:lnTo>
                    <a:pt x="1758188" y="0"/>
                  </a:lnTo>
                  <a:lnTo>
                    <a:pt x="1758188" y="2556510"/>
                  </a:lnTo>
                  <a:lnTo>
                    <a:pt x="0" y="2556510"/>
                  </a:lnTo>
                  <a:lnTo>
                    <a:pt x="0" y="0"/>
                  </a:lnTo>
                  <a:close/>
                </a:path>
              </a:pathLst>
            </a:custGeom>
            <a:blipFill>
              <a:blip r:embed="rId4"/>
              <a:stretch>
                <a:fillRect t="-84" r="1" b="-82"/>
              </a:stretch>
            </a:blipFill>
          </p:spPr>
        </p:sp>
      </p:grpSp>
      <p:grpSp>
        <p:nvGrpSpPr>
          <p:cNvPr id="29" name="Group 29"/>
          <p:cNvGrpSpPr/>
          <p:nvPr/>
        </p:nvGrpSpPr>
        <p:grpSpPr>
          <a:xfrm>
            <a:off x="2637235" y="5994946"/>
            <a:ext cx="3102918" cy="387846"/>
            <a:chOff x="0" y="0"/>
            <a:chExt cx="4137224" cy="517128"/>
          </a:xfrm>
        </p:grpSpPr>
        <p:sp>
          <p:nvSpPr>
            <p:cNvPr id="30" name="Freeform 30"/>
            <p:cNvSpPr/>
            <p:nvPr/>
          </p:nvSpPr>
          <p:spPr>
            <a:xfrm>
              <a:off x="0" y="0"/>
              <a:ext cx="4137224" cy="517128"/>
            </a:xfrm>
            <a:custGeom>
              <a:avLst/>
              <a:gdLst/>
              <a:ahLst/>
              <a:cxnLst/>
              <a:rect l="l" t="t" r="r" b="b"/>
              <a:pathLst>
                <a:path w="4137224" h="517128">
                  <a:moveTo>
                    <a:pt x="0" y="0"/>
                  </a:moveTo>
                  <a:lnTo>
                    <a:pt x="4137224" y="0"/>
                  </a:lnTo>
                  <a:lnTo>
                    <a:pt x="4137224" y="517128"/>
                  </a:lnTo>
                  <a:lnTo>
                    <a:pt x="0" y="517128"/>
                  </a:lnTo>
                  <a:close/>
                </a:path>
              </a:pathLst>
            </a:custGeom>
            <a:solidFill>
              <a:srgbClr val="000000">
                <a:alpha val="0"/>
              </a:srgbClr>
            </a:solidFill>
          </p:spPr>
        </p:sp>
        <p:sp>
          <p:nvSpPr>
            <p:cNvPr id="31" name="TextBox 31"/>
            <p:cNvSpPr txBox="1"/>
            <p:nvPr/>
          </p:nvSpPr>
          <p:spPr>
            <a:xfrm>
              <a:off x="0" y="-57150"/>
              <a:ext cx="4137224" cy="574278"/>
            </a:xfrm>
            <a:prstGeom prst="rect">
              <a:avLst/>
            </a:prstGeom>
          </p:spPr>
          <p:txBody>
            <a:bodyPr lIns="0" tIns="0" rIns="0" bIns="0" rtlCol="0" anchor="t"/>
            <a:lstStyle/>
            <a:p>
              <a:pPr algn="just">
                <a:lnSpc>
                  <a:spcPts val="2999"/>
                </a:lnSpc>
              </a:pPr>
              <a:r>
                <a:rPr lang="en-US" sz="2436">
                  <a:solidFill>
                    <a:srgbClr val="D6E5EF"/>
                  </a:solidFill>
                  <a:latin typeface="Times New Roman"/>
                  <a:ea typeface="Times New Roman"/>
                  <a:cs typeface="Times New Roman"/>
                  <a:sym typeface="Times New Roman"/>
                </a:rPr>
                <a:t>Database</a:t>
              </a:r>
            </a:p>
          </p:txBody>
        </p:sp>
      </p:grpSp>
      <p:grpSp>
        <p:nvGrpSpPr>
          <p:cNvPr id="32" name="Group 32"/>
          <p:cNvGrpSpPr/>
          <p:nvPr/>
        </p:nvGrpSpPr>
        <p:grpSpPr>
          <a:xfrm>
            <a:off x="2637235" y="6476702"/>
            <a:ext cx="7869734" cy="908149"/>
            <a:chOff x="0" y="0"/>
            <a:chExt cx="10492979" cy="1210865"/>
          </a:xfrm>
        </p:grpSpPr>
        <p:sp>
          <p:nvSpPr>
            <p:cNvPr id="33" name="Freeform 33"/>
            <p:cNvSpPr/>
            <p:nvPr/>
          </p:nvSpPr>
          <p:spPr>
            <a:xfrm>
              <a:off x="0" y="0"/>
              <a:ext cx="10492979" cy="1210865"/>
            </a:xfrm>
            <a:custGeom>
              <a:avLst/>
              <a:gdLst/>
              <a:ahLst/>
              <a:cxnLst/>
              <a:rect l="l" t="t" r="r" b="b"/>
              <a:pathLst>
                <a:path w="10492979" h="1210865">
                  <a:moveTo>
                    <a:pt x="0" y="0"/>
                  </a:moveTo>
                  <a:lnTo>
                    <a:pt x="10492979" y="0"/>
                  </a:lnTo>
                  <a:lnTo>
                    <a:pt x="10492979" y="1210865"/>
                  </a:lnTo>
                  <a:lnTo>
                    <a:pt x="0" y="1210865"/>
                  </a:lnTo>
                  <a:close/>
                </a:path>
              </a:pathLst>
            </a:custGeom>
            <a:solidFill>
              <a:srgbClr val="000000">
                <a:alpha val="0"/>
              </a:srgbClr>
            </a:solidFill>
          </p:spPr>
        </p:sp>
        <p:sp>
          <p:nvSpPr>
            <p:cNvPr id="34" name="TextBox 34"/>
            <p:cNvSpPr txBox="1"/>
            <p:nvPr/>
          </p:nvSpPr>
          <p:spPr>
            <a:xfrm>
              <a:off x="0" y="-133350"/>
              <a:ext cx="10492979" cy="1344215"/>
            </a:xfrm>
            <a:prstGeom prst="rect">
              <a:avLst/>
            </a:prstGeom>
          </p:spPr>
          <p:txBody>
            <a:bodyPr lIns="0" tIns="0" rIns="0" bIns="0" rtlCol="0" anchor="t"/>
            <a:lstStyle/>
            <a:p>
              <a:pPr algn="just">
                <a:lnSpc>
                  <a:spcPts val="3311"/>
                </a:lnSpc>
              </a:pPr>
              <a:r>
                <a:rPr lang="en-US" sz="2061">
                  <a:solidFill>
                    <a:srgbClr val="D6E5EF"/>
                  </a:solidFill>
                  <a:latin typeface="Times New Roman"/>
                  <a:ea typeface="Times New Roman"/>
                  <a:cs typeface="Times New Roman"/>
                  <a:sym typeface="Times New Roman"/>
                </a:rPr>
                <a:t>MySQL database with 12+ tables storing all system data with optimized relationships</a:t>
              </a:r>
            </a:p>
          </p:txBody>
        </p:sp>
      </p:grpSp>
      <p:grpSp>
        <p:nvGrpSpPr>
          <p:cNvPr id="35" name="Group 35"/>
          <p:cNvGrpSpPr/>
          <p:nvPr/>
        </p:nvGrpSpPr>
        <p:grpSpPr>
          <a:xfrm>
            <a:off x="923032" y="7648575"/>
            <a:ext cx="1318618" cy="1917352"/>
            <a:chOff x="0" y="0"/>
            <a:chExt cx="1758157" cy="2556469"/>
          </a:xfrm>
        </p:grpSpPr>
        <p:sp>
          <p:nvSpPr>
            <p:cNvPr id="36" name="Freeform 36" descr="preencoded.png"/>
            <p:cNvSpPr/>
            <p:nvPr/>
          </p:nvSpPr>
          <p:spPr>
            <a:xfrm>
              <a:off x="0" y="0"/>
              <a:ext cx="1758188" cy="2556510"/>
            </a:xfrm>
            <a:custGeom>
              <a:avLst/>
              <a:gdLst/>
              <a:ahLst/>
              <a:cxnLst/>
              <a:rect l="l" t="t" r="r" b="b"/>
              <a:pathLst>
                <a:path w="1758188" h="2556510">
                  <a:moveTo>
                    <a:pt x="0" y="0"/>
                  </a:moveTo>
                  <a:lnTo>
                    <a:pt x="1758188" y="0"/>
                  </a:lnTo>
                  <a:lnTo>
                    <a:pt x="1758188" y="2556510"/>
                  </a:lnTo>
                  <a:lnTo>
                    <a:pt x="0" y="2556510"/>
                  </a:lnTo>
                  <a:lnTo>
                    <a:pt x="0" y="0"/>
                  </a:lnTo>
                  <a:close/>
                </a:path>
              </a:pathLst>
            </a:custGeom>
            <a:blipFill>
              <a:blip r:embed="rId5"/>
              <a:stretch>
                <a:fillRect t="-84" r="1" b="-82"/>
              </a:stretch>
            </a:blipFill>
          </p:spPr>
        </p:sp>
      </p:grpSp>
      <p:grpSp>
        <p:nvGrpSpPr>
          <p:cNvPr id="37" name="Group 37"/>
          <p:cNvGrpSpPr/>
          <p:nvPr/>
        </p:nvGrpSpPr>
        <p:grpSpPr>
          <a:xfrm>
            <a:off x="2637235" y="7912299"/>
            <a:ext cx="3102918" cy="387846"/>
            <a:chOff x="0" y="0"/>
            <a:chExt cx="4137224" cy="517128"/>
          </a:xfrm>
        </p:grpSpPr>
        <p:sp>
          <p:nvSpPr>
            <p:cNvPr id="38" name="Freeform 38"/>
            <p:cNvSpPr/>
            <p:nvPr/>
          </p:nvSpPr>
          <p:spPr>
            <a:xfrm>
              <a:off x="0" y="0"/>
              <a:ext cx="4137224" cy="517128"/>
            </a:xfrm>
            <a:custGeom>
              <a:avLst/>
              <a:gdLst/>
              <a:ahLst/>
              <a:cxnLst/>
              <a:rect l="l" t="t" r="r" b="b"/>
              <a:pathLst>
                <a:path w="4137224" h="517128">
                  <a:moveTo>
                    <a:pt x="0" y="0"/>
                  </a:moveTo>
                  <a:lnTo>
                    <a:pt x="4137224" y="0"/>
                  </a:lnTo>
                  <a:lnTo>
                    <a:pt x="4137224" y="517128"/>
                  </a:lnTo>
                  <a:lnTo>
                    <a:pt x="0" y="517128"/>
                  </a:lnTo>
                  <a:close/>
                </a:path>
              </a:pathLst>
            </a:custGeom>
            <a:solidFill>
              <a:srgbClr val="000000">
                <a:alpha val="0"/>
              </a:srgbClr>
            </a:solidFill>
          </p:spPr>
        </p:sp>
        <p:sp>
          <p:nvSpPr>
            <p:cNvPr id="39" name="TextBox 39"/>
            <p:cNvSpPr txBox="1"/>
            <p:nvPr/>
          </p:nvSpPr>
          <p:spPr>
            <a:xfrm>
              <a:off x="0" y="-57150"/>
              <a:ext cx="4137224" cy="574278"/>
            </a:xfrm>
            <a:prstGeom prst="rect">
              <a:avLst/>
            </a:prstGeom>
          </p:spPr>
          <p:txBody>
            <a:bodyPr lIns="0" tIns="0" rIns="0" bIns="0" rtlCol="0" anchor="t"/>
            <a:lstStyle/>
            <a:p>
              <a:pPr algn="just">
                <a:lnSpc>
                  <a:spcPts val="2999"/>
                </a:lnSpc>
              </a:pPr>
              <a:r>
                <a:rPr lang="en-US" sz="2436">
                  <a:solidFill>
                    <a:srgbClr val="D6E5EF"/>
                  </a:solidFill>
                  <a:latin typeface="Times New Roman"/>
                  <a:ea typeface="Times New Roman"/>
                  <a:cs typeface="Times New Roman"/>
                  <a:sym typeface="Times New Roman"/>
                </a:rPr>
                <a:t>User Roles</a:t>
              </a:r>
            </a:p>
          </p:txBody>
        </p:sp>
      </p:grpSp>
      <p:grpSp>
        <p:nvGrpSpPr>
          <p:cNvPr id="40" name="Group 40"/>
          <p:cNvGrpSpPr/>
          <p:nvPr/>
        </p:nvGrpSpPr>
        <p:grpSpPr>
          <a:xfrm>
            <a:off x="2637235" y="8394055"/>
            <a:ext cx="7869734" cy="908149"/>
            <a:chOff x="0" y="0"/>
            <a:chExt cx="10492979" cy="1210865"/>
          </a:xfrm>
        </p:grpSpPr>
        <p:sp>
          <p:nvSpPr>
            <p:cNvPr id="41" name="Freeform 41"/>
            <p:cNvSpPr/>
            <p:nvPr/>
          </p:nvSpPr>
          <p:spPr>
            <a:xfrm>
              <a:off x="0" y="0"/>
              <a:ext cx="10492979" cy="1210865"/>
            </a:xfrm>
            <a:custGeom>
              <a:avLst/>
              <a:gdLst/>
              <a:ahLst/>
              <a:cxnLst/>
              <a:rect l="l" t="t" r="r" b="b"/>
              <a:pathLst>
                <a:path w="10492979" h="1210865">
                  <a:moveTo>
                    <a:pt x="0" y="0"/>
                  </a:moveTo>
                  <a:lnTo>
                    <a:pt x="10492979" y="0"/>
                  </a:lnTo>
                  <a:lnTo>
                    <a:pt x="10492979" y="1210865"/>
                  </a:lnTo>
                  <a:lnTo>
                    <a:pt x="0" y="1210865"/>
                  </a:lnTo>
                  <a:close/>
                </a:path>
              </a:pathLst>
            </a:custGeom>
            <a:solidFill>
              <a:srgbClr val="000000">
                <a:alpha val="0"/>
              </a:srgbClr>
            </a:solidFill>
          </p:spPr>
        </p:sp>
        <p:sp>
          <p:nvSpPr>
            <p:cNvPr id="42" name="TextBox 42"/>
            <p:cNvSpPr txBox="1"/>
            <p:nvPr/>
          </p:nvSpPr>
          <p:spPr>
            <a:xfrm>
              <a:off x="0" y="-133350"/>
              <a:ext cx="10492979" cy="1344215"/>
            </a:xfrm>
            <a:prstGeom prst="rect">
              <a:avLst/>
            </a:prstGeom>
          </p:spPr>
          <p:txBody>
            <a:bodyPr lIns="0" tIns="0" rIns="0" bIns="0" rtlCol="0" anchor="t"/>
            <a:lstStyle/>
            <a:p>
              <a:pPr algn="just">
                <a:lnSpc>
                  <a:spcPts val="3311"/>
                </a:lnSpc>
              </a:pPr>
              <a:r>
                <a:rPr lang="en-US" sz="2061">
                  <a:solidFill>
                    <a:srgbClr val="D6E5EF"/>
                  </a:solidFill>
                  <a:latin typeface="Times New Roman"/>
                  <a:ea typeface="Times New Roman"/>
                  <a:cs typeface="Times New Roman"/>
                  <a:sym typeface="Times New Roman"/>
                </a:rPr>
                <a:t>Distinct access levels for Administrators and Customers with role-specific permissions</a:t>
              </a:r>
            </a:p>
          </p:txBody>
        </p:sp>
      </p:grpSp>
      <p:pic>
        <p:nvPicPr>
          <p:cNvPr id="1026" name="Picture 2">
            <a:extLst>
              <a:ext uri="{FF2B5EF4-FFF2-40B4-BE49-F238E27FC236}">
                <a16:creationId xmlns:a16="http://schemas.microsoft.com/office/drawing/2014/main" id="{27116E9B-8C22-3CDD-F08A-FC1C34150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530" y="0"/>
            <a:ext cx="7385469"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1)">
                                      <p:cBhvr>
                                        <p:cTn id="16" dur="2000"/>
                                        <p:tgtEl>
                                          <p:spTgt spid="19"/>
                                        </p:tgtEl>
                                      </p:cBhvr>
                                    </p:animEffect>
                                  </p:childTnLst>
                                </p:cTn>
                              </p:par>
                              <p:par>
                                <p:cTn id="17" presetID="21" presetClass="entr" presetSubtype="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heel(1)">
                                      <p:cBhvr>
                                        <p:cTn id="19" dur="2000"/>
                                        <p:tgtEl>
                                          <p:spTgt spid="21"/>
                                        </p:tgtEl>
                                      </p:cBhvr>
                                    </p:animEffect>
                                  </p:childTnLst>
                                </p:cTn>
                              </p:par>
                              <p:par>
                                <p:cTn id="20" presetID="21"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2000"/>
                                        <p:tgtEl>
                                          <p:spTgt spid="24"/>
                                        </p:tgtEl>
                                      </p:cBhvr>
                                    </p:animEffect>
                                  </p:childTnLst>
                                </p:cTn>
                              </p:par>
                              <p:par>
                                <p:cTn id="23" presetID="21" presetClass="entr" presetSubtype="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heel(1)">
                                      <p:cBhvr>
                                        <p:cTn id="25" dur="2000"/>
                                        <p:tgtEl>
                                          <p:spTgt spid="27"/>
                                        </p:tgtEl>
                                      </p:cBhvr>
                                    </p:animEffect>
                                  </p:childTnLst>
                                </p:cTn>
                              </p:par>
                              <p:par>
                                <p:cTn id="26" presetID="21" presetClass="entr" presetSubtype="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heel(1)">
                                      <p:cBhvr>
                                        <p:cTn id="31" dur="2000"/>
                                        <p:tgtEl>
                                          <p:spTgt spid="32"/>
                                        </p:tgtEl>
                                      </p:cBhvr>
                                    </p:animEffect>
                                  </p:childTnLst>
                                </p:cTn>
                              </p:par>
                              <p:par>
                                <p:cTn id="32" presetID="21" presetClass="entr" presetSubtype="1"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heel(1)">
                                      <p:cBhvr>
                                        <p:cTn id="34" dur="2000"/>
                                        <p:tgtEl>
                                          <p:spTgt spid="35"/>
                                        </p:tgtEl>
                                      </p:cBhvr>
                                    </p:animEffect>
                                  </p:childTnLst>
                                </p:cTn>
                              </p:par>
                              <p:par>
                                <p:cTn id="35" presetID="21"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heel(1)">
                                      <p:cBhvr>
                                        <p:cTn id="37" dur="2000"/>
                                        <p:tgtEl>
                                          <p:spTgt spid="37"/>
                                        </p:tgtEl>
                                      </p:cBhvr>
                                    </p:animEffect>
                                  </p:childTnLst>
                                </p:cTn>
                              </p:par>
                              <p:par>
                                <p:cTn id="38" presetID="21" presetClass="entr" presetSubtype="1"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heel(1)">
                                      <p:cBhvr>
                                        <p:cTn id="40"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884039"/>
            <a:ext cx="9166920" cy="894308"/>
            <a:chOff x="0" y="0"/>
            <a:chExt cx="12222560" cy="1192411"/>
          </a:xfrm>
        </p:grpSpPr>
        <p:sp>
          <p:nvSpPr>
            <p:cNvPr id="7" name="Freeform 7"/>
            <p:cNvSpPr/>
            <p:nvPr/>
          </p:nvSpPr>
          <p:spPr>
            <a:xfrm>
              <a:off x="0" y="0"/>
              <a:ext cx="12222560" cy="1192411"/>
            </a:xfrm>
            <a:custGeom>
              <a:avLst/>
              <a:gdLst/>
              <a:ahLst/>
              <a:cxnLst/>
              <a:rect l="l" t="t" r="r" b="b"/>
              <a:pathLst>
                <a:path w="12222560" h="1192411">
                  <a:moveTo>
                    <a:pt x="0" y="0"/>
                  </a:moveTo>
                  <a:lnTo>
                    <a:pt x="12222560" y="0"/>
                  </a:lnTo>
                  <a:lnTo>
                    <a:pt x="12222560" y="1192411"/>
                  </a:lnTo>
                  <a:lnTo>
                    <a:pt x="0" y="1192411"/>
                  </a:lnTo>
                  <a:close/>
                </a:path>
              </a:pathLst>
            </a:custGeom>
            <a:solidFill>
              <a:srgbClr val="000000">
                <a:alpha val="0"/>
              </a:srgbClr>
            </a:solidFill>
          </p:spPr>
        </p:sp>
        <p:sp>
          <p:nvSpPr>
            <p:cNvPr id="8" name="TextBox 8"/>
            <p:cNvSpPr txBox="1"/>
            <p:nvPr/>
          </p:nvSpPr>
          <p:spPr>
            <a:xfrm>
              <a:off x="0" y="-133350"/>
              <a:ext cx="12222560" cy="132576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Entity Relationship Diagram</a:t>
              </a:r>
            </a:p>
          </p:txBody>
        </p:sp>
      </p:grpSp>
      <p:grpSp>
        <p:nvGrpSpPr>
          <p:cNvPr id="9" name="Group 9"/>
          <p:cNvGrpSpPr/>
          <p:nvPr/>
        </p:nvGrpSpPr>
        <p:grpSpPr>
          <a:xfrm>
            <a:off x="3759548" y="2376785"/>
            <a:ext cx="2671911" cy="1696491"/>
            <a:chOff x="0" y="0"/>
            <a:chExt cx="3562548" cy="2261988"/>
          </a:xfrm>
        </p:grpSpPr>
        <p:sp>
          <p:nvSpPr>
            <p:cNvPr id="10" name="Freeform 10" descr="preencoded.png"/>
            <p:cNvSpPr/>
            <p:nvPr/>
          </p:nvSpPr>
          <p:spPr>
            <a:xfrm>
              <a:off x="0" y="0"/>
              <a:ext cx="3562604" cy="2261997"/>
            </a:xfrm>
            <a:custGeom>
              <a:avLst/>
              <a:gdLst/>
              <a:ahLst/>
              <a:cxnLst/>
              <a:rect l="l" t="t" r="r" b="b"/>
              <a:pathLst>
                <a:path w="3562604" h="2261997">
                  <a:moveTo>
                    <a:pt x="0" y="0"/>
                  </a:moveTo>
                  <a:lnTo>
                    <a:pt x="3562604" y="0"/>
                  </a:lnTo>
                  <a:lnTo>
                    <a:pt x="3562604" y="2261997"/>
                  </a:lnTo>
                  <a:lnTo>
                    <a:pt x="0" y="2261997"/>
                  </a:lnTo>
                  <a:lnTo>
                    <a:pt x="0" y="0"/>
                  </a:lnTo>
                  <a:close/>
                </a:path>
              </a:pathLst>
            </a:custGeom>
            <a:blipFill>
              <a:blip r:embed="rId2"/>
              <a:stretch>
                <a:fillRect l="-117" r="-115"/>
              </a:stretch>
            </a:blipFill>
          </p:spPr>
        </p:sp>
      </p:grpSp>
      <p:grpSp>
        <p:nvGrpSpPr>
          <p:cNvPr id="11" name="Group 11"/>
          <p:cNvGrpSpPr/>
          <p:nvPr/>
        </p:nvGrpSpPr>
        <p:grpSpPr>
          <a:xfrm>
            <a:off x="4884985" y="3171528"/>
            <a:ext cx="420737" cy="525959"/>
            <a:chOff x="0" y="0"/>
            <a:chExt cx="560983" cy="701279"/>
          </a:xfrm>
        </p:grpSpPr>
        <p:sp>
          <p:nvSpPr>
            <p:cNvPr id="12" name="Freeform 12" descr="preencoded.png"/>
            <p:cNvSpPr/>
            <p:nvPr/>
          </p:nvSpPr>
          <p:spPr>
            <a:xfrm>
              <a:off x="0" y="0"/>
              <a:ext cx="560959" cy="701294"/>
            </a:xfrm>
            <a:custGeom>
              <a:avLst/>
              <a:gdLst/>
              <a:ahLst/>
              <a:cxnLst/>
              <a:rect l="l" t="t" r="r" b="b"/>
              <a:pathLst>
                <a:path w="560959" h="701294">
                  <a:moveTo>
                    <a:pt x="0" y="0"/>
                  </a:moveTo>
                  <a:lnTo>
                    <a:pt x="560959" y="0"/>
                  </a:lnTo>
                  <a:lnTo>
                    <a:pt x="560959" y="701294"/>
                  </a:lnTo>
                  <a:lnTo>
                    <a:pt x="0" y="701294"/>
                  </a:lnTo>
                  <a:lnTo>
                    <a:pt x="0" y="0"/>
                  </a:lnTo>
                  <a:close/>
                </a:path>
              </a:pathLst>
            </a:custGeom>
            <a:blipFill>
              <a:blip r:embed="rId3"/>
              <a:stretch>
                <a:fillRect l="-3" r="-7" b="2"/>
              </a:stretch>
            </a:blipFill>
          </p:spPr>
        </p:sp>
      </p:grpSp>
      <p:grpSp>
        <p:nvGrpSpPr>
          <p:cNvPr id="13" name="Group 13"/>
          <p:cNvGrpSpPr/>
          <p:nvPr/>
        </p:nvGrpSpPr>
        <p:grpSpPr>
          <a:xfrm>
            <a:off x="6730602" y="2661643"/>
            <a:ext cx="3520231" cy="454223"/>
            <a:chOff x="0" y="0"/>
            <a:chExt cx="4693641" cy="605631"/>
          </a:xfrm>
        </p:grpSpPr>
        <p:sp>
          <p:nvSpPr>
            <p:cNvPr id="14" name="Freeform 14"/>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15" name="TextBox 15"/>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Core Entities</a:t>
              </a:r>
            </a:p>
          </p:txBody>
        </p:sp>
      </p:grpSp>
      <p:grpSp>
        <p:nvGrpSpPr>
          <p:cNvPr id="16" name="Group 16"/>
          <p:cNvGrpSpPr/>
          <p:nvPr/>
        </p:nvGrpSpPr>
        <p:grpSpPr>
          <a:xfrm>
            <a:off x="6730602" y="3223914"/>
            <a:ext cx="4839891" cy="550218"/>
            <a:chOff x="0" y="0"/>
            <a:chExt cx="6453188" cy="733623"/>
          </a:xfrm>
        </p:grpSpPr>
        <p:sp>
          <p:nvSpPr>
            <p:cNvPr id="17" name="Freeform 17"/>
            <p:cNvSpPr/>
            <p:nvPr/>
          </p:nvSpPr>
          <p:spPr>
            <a:xfrm>
              <a:off x="0" y="0"/>
              <a:ext cx="6453188" cy="733623"/>
            </a:xfrm>
            <a:custGeom>
              <a:avLst/>
              <a:gdLst/>
              <a:ahLst/>
              <a:cxnLst/>
              <a:rect l="l" t="t" r="r" b="b"/>
              <a:pathLst>
                <a:path w="6453188" h="733623">
                  <a:moveTo>
                    <a:pt x="0" y="0"/>
                  </a:moveTo>
                  <a:lnTo>
                    <a:pt x="6453188" y="0"/>
                  </a:lnTo>
                  <a:lnTo>
                    <a:pt x="6453188" y="733623"/>
                  </a:lnTo>
                  <a:lnTo>
                    <a:pt x="0" y="733623"/>
                  </a:lnTo>
                  <a:close/>
                </a:path>
              </a:pathLst>
            </a:custGeom>
            <a:solidFill>
              <a:srgbClr val="000000">
                <a:alpha val="0"/>
              </a:srgbClr>
            </a:solidFill>
          </p:spPr>
        </p:sp>
        <p:sp>
          <p:nvSpPr>
            <p:cNvPr id="18" name="TextBox 18"/>
            <p:cNvSpPr txBox="1"/>
            <p:nvPr/>
          </p:nvSpPr>
          <p:spPr>
            <a:xfrm>
              <a:off x="0" y="-142875"/>
              <a:ext cx="6453188"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Flights, Airlines, Airports, Seats, Pricing</a:t>
              </a:r>
            </a:p>
          </p:txBody>
        </p:sp>
      </p:grpSp>
      <p:grpSp>
        <p:nvGrpSpPr>
          <p:cNvPr id="19" name="Group 19"/>
          <p:cNvGrpSpPr/>
          <p:nvPr/>
        </p:nvGrpSpPr>
        <p:grpSpPr>
          <a:xfrm>
            <a:off x="6506170" y="4091582"/>
            <a:ext cx="10659999" cy="19050"/>
            <a:chOff x="0" y="0"/>
            <a:chExt cx="14213332" cy="25400"/>
          </a:xfrm>
        </p:grpSpPr>
        <p:sp>
          <p:nvSpPr>
            <p:cNvPr id="20" name="Freeform 20"/>
            <p:cNvSpPr/>
            <p:nvPr/>
          </p:nvSpPr>
          <p:spPr>
            <a:xfrm>
              <a:off x="0" y="0"/>
              <a:ext cx="14213332" cy="25400"/>
            </a:xfrm>
            <a:custGeom>
              <a:avLst/>
              <a:gdLst/>
              <a:ahLst/>
              <a:cxnLst/>
              <a:rect l="l" t="t" r="r" b="b"/>
              <a:pathLst>
                <a:path w="14213332" h="25400">
                  <a:moveTo>
                    <a:pt x="0" y="12700"/>
                  </a:moveTo>
                  <a:cubicBezTo>
                    <a:pt x="0" y="5715"/>
                    <a:pt x="5715" y="0"/>
                    <a:pt x="12700" y="0"/>
                  </a:cubicBezTo>
                  <a:lnTo>
                    <a:pt x="14200632" y="0"/>
                  </a:lnTo>
                  <a:cubicBezTo>
                    <a:pt x="14207618" y="0"/>
                    <a:pt x="14213332" y="5715"/>
                    <a:pt x="14213332" y="12700"/>
                  </a:cubicBezTo>
                  <a:cubicBezTo>
                    <a:pt x="14213332" y="19685"/>
                    <a:pt x="14207618" y="25400"/>
                    <a:pt x="14200632" y="25400"/>
                  </a:cubicBezTo>
                  <a:lnTo>
                    <a:pt x="12700" y="25400"/>
                  </a:lnTo>
                  <a:cubicBezTo>
                    <a:pt x="5715" y="25400"/>
                    <a:pt x="0" y="19685"/>
                    <a:pt x="0" y="12700"/>
                  </a:cubicBezTo>
                  <a:close/>
                </a:path>
              </a:pathLst>
            </a:custGeom>
            <a:solidFill>
              <a:srgbClr val="5D606B"/>
            </a:solidFill>
          </p:spPr>
        </p:sp>
      </p:grpSp>
      <p:grpSp>
        <p:nvGrpSpPr>
          <p:cNvPr id="21" name="Group 21"/>
          <p:cNvGrpSpPr/>
          <p:nvPr/>
        </p:nvGrpSpPr>
        <p:grpSpPr>
          <a:xfrm>
            <a:off x="2423518" y="4147989"/>
            <a:ext cx="5343822" cy="1696491"/>
            <a:chOff x="0" y="0"/>
            <a:chExt cx="7125096" cy="2261988"/>
          </a:xfrm>
        </p:grpSpPr>
        <p:sp>
          <p:nvSpPr>
            <p:cNvPr id="22" name="Freeform 22" descr="preencoded.png"/>
            <p:cNvSpPr/>
            <p:nvPr/>
          </p:nvSpPr>
          <p:spPr>
            <a:xfrm>
              <a:off x="0" y="0"/>
              <a:ext cx="7125081" cy="2261997"/>
            </a:xfrm>
            <a:custGeom>
              <a:avLst/>
              <a:gdLst/>
              <a:ahLst/>
              <a:cxnLst/>
              <a:rect l="l" t="t" r="r" b="b"/>
              <a:pathLst>
                <a:path w="7125081" h="2261997">
                  <a:moveTo>
                    <a:pt x="0" y="0"/>
                  </a:moveTo>
                  <a:lnTo>
                    <a:pt x="7125081" y="0"/>
                  </a:lnTo>
                  <a:lnTo>
                    <a:pt x="7125081" y="2261997"/>
                  </a:lnTo>
                  <a:lnTo>
                    <a:pt x="0" y="2261997"/>
                  </a:lnTo>
                  <a:lnTo>
                    <a:pt x="0" y="0"/>
                  </a:lnTo>
                  <a:close/>
                </a:path>
              </a:pathLst>
            </a:custGeom>
            <a:blipFill>
              <a:blip r:embed="rId4"/>
              <a:stretch>
                <a:fillRect l="-27" r="-28"/>
              </a:stretch>
            </a:blipFill>
          </p:spPr>
        </p:sp>
      </p:grpSp>
      <p:grpSp>
        <p:nvGrpSpPr>
          <p:cNvPr id="23" name="Group 23"/>
          <p:cNvGrpSpPr/>
          <p:nvPr/>
        </p:nvGrpSpPr>
        <p:grpSpPr>
          <a:xfrm>
            <a:off x="4884985" y="4733181"/>
            <a:ext cx="420737" cy="525959"/>
            <a:chOff x="0" y="0"/>
            <a:chExt cx="560983" cy="701279"/>
          </a:xfrm>
        </p:grpSpPr>
        <p:sp>
          <p:nvSpPr>
            <p:cNvPr id="24" name="Freeform 24" descr="preencoded.png"/>
            <p:cNvSpPr/>
            <p:nvPr/>
          </p:nvSpPr>
          <p:spPr>
            <a:xfrm>
              <a:off x="0" y="0"/>
              <a:ext cx="560959" cy="701294"/>
            </a:xfrm>
            <a:custGeom>
              <a:avLst/>
              <a:gdLst/>
              <a:ahLst/>
              <a:cxnLst/>
              <a:rect l="l" t="t" r="r" b="b"/>
              <a:pathLst>
                <a:path w="560959" h="701294">
                  <a:moveTo>
                    <a:pt x="0" y="0"/>
                  </a:moveTo>
                  <a:lnTo>
                    <a:pt x="560959" y="0"/>
                  </a:lnTo>
                  <a:lnTo>
                    <a:pt x="560959" y="701294"/>
                  </a:lnTo>
                  <a:lnTo>
                    <a:pt x="0" y="701294"/>
                  </a:lnTo>
                  <a:lnTo>
                    <a:pt x="0" y="0"/>
                  </a:lnTo>
                  <a:close/>
                </a:path>
              </a:pathLst>
            </a:custGeom>
            <a:blipFill>
              <a:blip r:embed="rId5"/>
              <a:stretch>
                <a:fillRect l="-3" r="-7" b="2"/>
              </a:stretch>
            </a:blipFill>
          </p:spPr>
        </p:sp>
      </p:grpSp>
      <p:grpSp>
        <p:nvGrpSpPr>
          <p:cNvPr id="25" name="Group 25"/>
          <p:cNvGrpSpPr/>
          <p:nvPr/>
        </p:nvGrpSpPr>
        <p:grpSpPr>
          <a:xfrm>
            <a:off x="8066484" y="4432847"/>
            <a:ext cx="2119164" cy="454223"/>
            <a:chOff x="0" y="0"/>
            <a:chExt cx="2825552" cy="605631"/>
          </a:xfrm>
        </p:grpSpPr>
        <p:sp>
          <p:nvSpPr>
            <p:cNvPr id="26" name="Freeform 26"/>
            <p:cNvSpPr/>
            <p:nvPr/>
          </p:nvSpPr>
          <p:spPr>
            <a:xfrm>
              <a:off x="0" y="0"/>
              <a:ext cx="2825552" cy="605631"/>
            </a:xfrm>
            <a:custGeom>
              <a:avLst/>
              <a:gdLst/>
              <a:ahLst/>
              <a:cxnLst/>
              <a:rect l="l" t="t" r="r" b="b"/>
              <a:pathLst>
                <a:path w="2825552" h="605631">
                  <a:moveTo>
                    <a:pt x="0" y="0"/>
                  </a:moveTo>
                  <a:lnTo>
                    <a:pt x="2825552" y="0"/>
                  </a:lnTo>
                  <a:lnTo>
                    <a:pt x="2825552" y="605631"/>
                  </a:lnTo>
                  <a:lnTo>
                    <a:pt x="0" y="605631"/>
                  </a:lnTo>
                  <a:close/>
                </a:path>
              </a:pathLst>
            </a:custGeom>
            <a:solidFill>
              <a:srgbClr val="000000">
                <a:alpha val="0"/>
              </a:srgbClr>
            </a:solidFill>
          </p:spPr>
        </p:sp>
        <p:sp>
          <p:nvSpPr>
            <p:cNvPr id="27" name="TextBox 27"/>
            <p:cNvSpPr txBox="1"/>
            <p:nvPr/>
          </p:nvSpPr>
          <p:spPr>
            <a:xfrm>
              <a:off x="0" y="-76200"/>
              <a:ext cx="2825552"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User Entities</a:t>
              </a:r>
            </a:p>
          </p:txBody>
        </p:sp>
      </p:grpSp>
      <p:grpSp>
        <p:nvGrpSpPr>
          <p:cNvPr id="28" name="Group 28"/>
          <p:cNvGrpSpPr/>
          <p:nvPr/>
        </p:nvGrpSpPr>
        <p:grpSpPr>
          <a:xfrm>
            <a:off x="8066484" y="4995118"/>
            <a:ext cx="2119164" cy="550218"/>
            <a:chOff x="0" y="0"/>
            <a:chExt cx="2825552" cy="733623"/>
          </a:xfrm>
        </p:grpSpPr>
        <p:sp>
          <p:nvSpPr>
            <p:cNvPr id="29" name="Freeform 29"/>
            <p:cNvSpPr/>
            <p:nvPr/>
          </p:nvSpPr>
          <p:spPr>
            <a:xfrm>
              <a:off x="0" y="0"/>
              <a:ext cx="2825552" cy="733623"/>
            </a:xfrm>
            <a:custGeom>
              <a:avLst/>
              <a:gdLst/>
              <a:ahLst/>
              <a:cxnLst/>
              <a:rect l="l" t="t" r="r" b="b"/>
              <a:pathLst>
                <a:path w="2825552" h="733623">
                  <a:moveTo>
                    <a:pt x="0" y="0"/>
                  </a:moveTo>
                  <a:lnTo>
                    <a:pt x="2825552" y="0"/>
                  </a:lnTo>
                  <a:lnTo>
                    <a:pt x="2825552" y="733623"/>
                  </a:lnTo>
                  <a:lnTo>
                    <a:pt x="0" y="733623"/>
                  </a:lnTo>
                  <a:close/>
                </a:path>
              </a:pathLst>
            </a:custGeom>
            <a:solidFill>
              <a:srgbClr val="000000">
                <a:alpha val="0"/>
              </a:srgbClr>
            </a:solidFill>
          </p:spPr>
        </p:sp>
        <p:sp>
          <p:nvSpPr>
            <p:cNvPr id="30" name="TextBox 30"/>
            <p:cNvSpPr txBox="1"/>
            <p:nvPr/>
          </p:nvSpPr>
          <p:spPr>
            <a:xfrm>
              <a:off x="0" y="-142875"/>
              <a:ext cx="2825552"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Users, Passenger</a:t>
              </a:r>
            </a:p>
          </p:txBody>
        </p:sp>
      </p:grpSp>
      <p:grpSp>
        <p:nvGrpSpPr>
          <p:cNvPr id="31" name="Group 31"/>
          <p:cNvGrpSpPr/>
          <p:nvPr/>
        </p:nvGrpSpPr>
        <p:grpSpPr>
          <a:xfrm>
            <a:off x="7842051" y="5862786"/>
            <a:ext cx="9324118" cy="19050"/>
            <a:chOff x="0" y="0"/>
            <a:chExt cx="12432158" cy="25400"/>
          </a:xfrm>
        </p:grpSpPr>
        <p:sp>
          <p:nvSpPr>
            <p:cNvPr id="32" name="Freeform 32"/>
            <p:cNvSpPr/>
            <p:nvPr/>
          </p:nvSpPr>
          <p:spPr>
            <a:xfrm>
              <a:off x="0" y="0"/>
              <a:ext cx="12432157" cy="25400"/>
            </a:xfrm>
            <a:custGeom>
              <a:avLst/>
              <a:gdLst/>
              <a:ahLst/>
              <a:cxnLst/>
              <a:rect l="l" t="t" r="r" b="b"/>
              <a:pathLst>
                <a:path w="12432157" h="25400">
                  <a:moveTo>
                    <a:pt x="0" y="12700"/>
                  </a:moveTo>
                  <a:cubicBezTo>
                    <a:pt x="0" y="5715"/>
                    <a:pt x="5715" y="0"/>
                    <a:pt x="12700" y="0"/>
                  </a:cubicBezTo>
                  <a:lnTo>
                    <a:pt x="12419457" y="0"/>
                  </a:lnTo>
                  <a:cubicBezTo>
                    <a:pt x="12426442" y="0"/>
                    <a:pt x="12432157" y="5715"/>
                    <a:pt x="12432157" y="12700"/>
                  </a:cubicBezTo>
                  <a:cubicBezTo>
                    <a:pt x="12432157" y="19685"/>
                    <a:pt x="12426442" y="25400"/>
                    <a:pt x="12419457" y="25400"/>
                  </a:cubicBezTo>
                  <a:lnTo>
                    <a:pt x="12700" y="25400"/>
                  </a:lnTo>
                  <a:cubicBezTo>
                    <a:pt x="5715" y="25400"/>
                    <a:pt x="0" y="19685"/>
                    <a:pt x="0" y="12700"/>
                  </a:cubicBezTo>
                  <a:close/>
                </a:path>
              </a:pathLst>
            </a:custGeom>
            <a:solidFill>
              <a:srgbClr val="5D606B"/>
            </a:solidFill>
          </p:spPr>
        </p:sp>
      </p:grpSp>
      <p:grpSp>
        <p:nvGrpSpPr>
          <p:cNvPr id="33" name="Group 33"/>
          <p:cNvGrpSpPr/>
          <p:nvPr/>
        </p:nvGrpSpPr>
        <p:grpSpPr>
          <a:xfrm>
            <a:off x="1087636" y="5919192"/>
            <a:ext cx="8015734" cy="1696491"/>
            <a:chOff x="0" y="0"/>
            <a:chExt cx="10687645" cy="2261988"/>
          </a:xfrm>
        </p:grpSpPr>
        <p:sp>
          <p:nvSpPr>
            <p:cNvPr id="34" name="Freeform 34" descr="preencoded.png"/>
            <p:cNvSpPr/>
            <p:nvPr/>
          </p:nvSpPr>
          <p:spPr>
            <a:xfrm>
              <a:off x="0" y="0"/>
              <a:ext cx="10687685" cy="2261997"/>
            </a:xfrm>
            <a:custGeom>
              <a:avLst/>
              <a:gdLst/>
              <a:ahLst/>
              <a:cxnLst/>
              <a:rect l="l" t="t" r="r" b="b"/>
              <a:pathLst>
                <a:path w="10687685" h="2261997">
                  <a:moveTo>
                    <a:pt x="0" y="0"/>
                  </a:moveTo>
                  <a:lnTo>
                    <a:pt x="10687685" y="0"/>
                  </a:lnTo>
                  <a:lnTo>
                    <a:pt x="10687685" y="2261997"/>
                  </a:lnTo>
                  <a:lnTo>
                    <a:pt x="0" y="2261997"/>
                  </a:lnTo>
                  <a:lnTo>
                    <a:pt x="0" y="0"/>
                  </a:lnTo>
                  <a:close/>
                </a:path>
              </a:pathLst>
            </a:custGeom>
            <a:blipFill>
              <a:blip r:embed="rId6"/>
              <a:stretch>
                <a:fillRect l="-57" r="-57"/>
              </a:stretch>
            </a:blipFill>
          </p:spPr>
        </p:sp>
      </p:grpSp>
      <p:grpSp>
        <p:nvGrpSpPr>
          <p:cNvPr id="35" name="Group 35"/>
          <p:cNvGrpSpPr/>
          <p:nvPr/>
        </p:nvGrpSpPr>
        <p:grpSpPr>
          <a:xfrm>
            <a:off x="4885134" y="6504385"/>
            <a:ext cx="420737" cy="525959"/>
            <a:chOff x="0" y="0"/>
            <a:chExt cx="560983" cy="701279"/>
          </a:xfrm>
        </p:grpSpPr>
        <p:sp>
          <p:nvSpPr>
            <p:cNvPr id="36" name="Freeform 36" descr="preencoded.png"/>
            <p:cNvSpPr/>
            <p:nvPr/>
          </p:nvSpPr>
          <p:spPr>
            <a:xfrm>
              <a:off x="0" y="0"/>
              <a:ext cx="560959" cy="701294"/>
            </a:xfrm>
            <a:custGeom>
              <a:avLst/>
              <a:gdLst/>
              <a:ahLst/>
              <a:cxnLst/>
              <a:rect l="l" t="t" r="r" b="b"/>
              <a:pathLst>
                <a:path w="560959" h="701294">
                  <a:moveTo>
                    <a:pt x="0" y="0"/>
                  </a:moveTo>
                  <a:lnTo>
                    <a:pt x="560959" y="0"/>
                  </a:lnTo>
                  <a:lnTo>
                    <a:pt x="560959" y="701294"/>
                  </a:lnTo>
                  <a:lnTo>
                    <a:pt x="0" y="701294"/>
                  </a:lnTo>
                  <a:lnTo>
                    <a:pt x="0" y="0"/>
                  </a:lnTo>
                  <a:close/>
                </a:path>
              </a:pathLst>
            </a:custGeom>
            <a:blipFill>
              <a:blip r:embed="rId7"/>
              <a:stretch>
                <a:fillRect l="-3" r="-7" b="2"/>
              </a:stretch>
            </a:blipFill>
          </p:spPr>
        </p:sp>
      </p:grpSp>
      <p:grpSp>
        <p:nvGrpSpPr>
          <p:cNvPr id="37" name="Group 37"/>
          <p:cNvGrpSpPr/>
          <p:nvPr/>
        </p:nvGrpSpPr>
        <p:grpSpPr>
          <a:xfrm>
            <a:off x="9402515" y="6204049"/>
            <a:ext cx="3520231" cy="454223"/>
            <a:chOff x="0" y="0"/>
            <a:chExt cx="4693641" cy="605631"/>
          </a:xfrm>
        </p:grpSpPr>
        <p:sp>
          <p:nvSpPr>
            <p:cNvPr id="38" name="Freeform 38"/>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39" name="TextBox 39"/>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Transaction Entities</a:t>
              </a:r>
            </a:p>
          </p:txBody>
        </p:sp>
      </p:grpSp>
      <p:grpSp>
        <p:nvGrpSpPr>
          <p:cNvPr id="40" name="Group 40"/>
          <p:cNvGrpSpPr/>
          <p:nvPr/>
        </p:nvGrpSpPr>
        <p:grpSpPr>
          <a:xfrm>
            <a:off x="9402515" y="6766322"/>
            <a:ext cx="4761011" cy="550218"/>
            <a:chOff x="0" y="0"/>
            <a:chExt cx="6348015" cy="733623"/>
          </a:xfrm>
        </p:grpSpPr>
        <p:sp>
          <p:nvSpPr>
            <p:cNvPr id="41" name="Freeform 41"/>
            <p:cNvSpPr/>
            <p:nvPr/>
          </p:nvSpPr>
          <p:spPr>
            <a:xfrm>
              <a:off x="0" y="0"/>
              <a:ext cx="6348015" cy="733623"/>
            </a:xfrm>
            <a:custGeom>
              <a:avLst/>
              <a:gdLst/>
              <a:ahLst/>
              <a:cxnLst/>
              <a:rect l="l" t="t" r="r" b="b"/>
              <a:pathLst>
                <a:path w="6348015" h="733623">
                  <a:moveTo>
                    <a:pt x="0" y="0"/>
                  </a:moveTo>
                  <a:lnTo>
                    <a:pt x="6348015" y="0"/>
                  </a:lnTo>
                  <a:lnTo>
                    <a:pt x="6348015" y="733623"/>
                  </a:lnTo>
                  <a:lnTo>
                    <a:pt x="0" y="733623"/>
                  </a:lnTo>
                  <a:close/>
                </a:path>
              </a:pathLst>
            </a:custGeom>
            <a:solidFill>
              <a:srgbClr val="000000">
                <a:alpha val="0"/>
              </a:srgbClr>
            </a:solidFill>
          </p:spPr>
        </p:sp>
        <p:sp>
          <p:nvSpPr>
            <p:cNvPr id="42" name="TextBox 42"/>
            <p:cNvSpPr txBox="1"/>
            <p:nvPr/>
          </p:nvSpPr>
          <p:spPr>
            <a:xfrm>
              <a:off x="0" y="-142875"/>
              <a:ext cx="6348015"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Tickets, Payments, Refunds, Discounts</a:t>
              </a:r>
            </a:p>
          </p:txBody>
        </p:sp>
      </p:grpSp>
      <p:grpSp>
        <p:nvGrpSpPr>
          <p:cNvPr id="43" name="Group 43"/>
          <p:cNvGrpSpPr/>
          <p:nvPr/>
        </p:nvGrpSpPr>
        <p:grpSpPr>
          <a:xfrm>
            <a:off x="1047155" y="7880748"/>
            <a:ext cx="16193690" cy="1507777"/>
            <a:chOff x="0" y="0"/>
            <a:chExt cx="21591587" cy="2010370"/>
          </a:xfrm>
        </p:grpSpPr>
        <p:sp>
          <p:nvSpPr>
            <p:cNvPr id="44" name="Freeform 44"/>
            <p:cNvSpPr/>
            <p:nvPr/>
          </p:nvSpPr>
          <p:spPr>
            <a:xfrm>
              <a:off x="0" y="0"/>
              <a:ext cx="21591588" cy="2010370"/>
            </a:xfrm>
            <a:custGeom>
              <a:avLst/>
              <a:gdLst/>
              <a:ahLst/>
              <a:cxnLst/>
              <a:rect l="l" t="t" r="r" b="b"/>
              <a:pathLst>
                <a:path w="21591588" h="2010370">
                  <a:moveTo>
                    <a:pt x="0" y="0"/>
                  </a:moveTo>
                  <a:lnTo>
                    <a:pt x="21591588" y="0"/>
                  </a:lnTo>
                  <a:lnTo>
                    <a:pt x="21591588" y="2010370"/>
                  </a:lnTo>
                  <a:lnTo>
                    <a:pt x="0" y="2010370"/>
                  </a:lnTo>
                  <a:close/>
                </a:path>
              </a:pathLst>
            </a:custGeom>
            <a:solidFill>
              <a:srgbClr val="000000">
                <a:alpha val="0"/>
              </a:srgbClr>
            </a:solidFill>
          </p:spPr>
        </p:sp>
        <p:sp>
          <p:nvSpPr>
            <p:cNvPr id="45" name="TextBox 45"/>
            <p:cNvSpPr txBox="1"/>
            <p:nvPr/>
          </p:nvSpPr>
          <p:spPr>
            <a:xfrm>
              <a:off x="0" y="-142875"/>
              <a:ext cx="21591587"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Our database design features carefully structured relationships between entities. Each relationship is labeled with appropriate cardinalities (1:1, 1:N, M:N) to maintain data integrity. For example, one airline can operate many flights (1:N), while a ticket is associated with exactly one flight and one user (1:1).</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80">
                                          <p:stCondLst>
                                            <p:cond delay="0"/>
                                          </p:stCondLst>
                                        </p:cTn>
                                        <p:tgtEl>
                                          <p:spTgt spid="19"/>
                                        </p:tgtEl>
                                      </p:cBhvr>
                                    </p:animEffect>
                                    <p:anim calcmode="lin" valueType="num">
                                      <p:cBhvr>
                                        <p:cTn id="7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77" dur="26">
                                          <p:stCondLst>
                                            <p:cond delay="650"/>
                                          </p:stCondLst>
                                        </p:cTn>
                                        <p:tgtEl>
                                          <p:spTgt spid="19"/>
                                        </p:tgtEl>
                                      </p:cBhvr>
                                      <p:to x="100000" y="60000"/>
                                    </p:animScale>
                                    <p:animScale>
                                      <p:cBhvr>
                                        <p:cTn id="78" dur="166" decel="50000">
                                          <p:stCondLst>
                                            <p:cond delay="676"/>
                                          </p:stCondLst>
                                        </p:cTn>
                                        <p:tgtEl>
                                          <p:spTgt spid="19"/>
                                        </p:tgtEl>
                                      </p:cBhvr>
                                      <p:to x="100000" y="100000"/>
                                    </p:animScale>
                                    <p:animScale>
                                      <p:cBhvr>
                                        <p:cTn id="79" dur="26">
                                          <p:stCondLst>
                                            <p:cond delay="1312"/>
                                          </p:stCondLst>
                                        </p:cTn>
                                        <p:tgtEl>
                                          <p:spTgt spid="19"/>
                                        </p:tgtEl>
                                      </p:cBhvr>
                                      <p:to x="100000" y="80000"/>
                                    </p:animScale>
                                    <p:animScale>
                                      <p:cBhvr>
                                        <p:cTn id="80" dur="166" decel="50000">
                                          <p:stCondLst>
                                            <p:cond delay="1338"/>
                                          </p:stCondLst>
                                        </p:cTn>
                                        <p:tgtEl>
                                          <p:spTgt spid="19"/>
                                        </p:tgtEl>
                                      </p:cBhvr>
                                      <p:to x="100000" y="100000"/>
                                    </p:animScale>
                                    <p:animScale>
                                      <p:cBhvr>
                                        <p:cTn id="81" dur="26">
                                          <p:stCondLst>
                                            <p:cond delay="1642"/>
                                          </p:stCondLst>
                                        </p:cTn>
                                        <p:tgtEl>
                                          <p:spTgt spid="19"/>
                                        </p:tgtEl>
                                      </p:cBhvr>
                                      <p:to x="100000" y="90000"/>
                                    </p:animScale>
                                    <p:animScale>
                                      <p:cBhvr>
                                        <p:cTn id="82" dur="166" decel="50000">
                                          <p:stCondLst>
                                            <p:cond delay="1668"/>
                                          </p:stCondLst>
                                        </p:cTn>
                                        <p:tgtEl>
                                          <p:spTgt spid="19"/>
                                        </p:tgtEl>
                                      </p:cBhvr>
                                      <p:to x="100000" y="100000"/>
                                    </p:animScale>
                                    <p:animScale>
                                      <p:cBhvr>
                                        <p:cTn id="83" dur="26">
                                          <p:stCondLst>
                                            <p:cond delay="1808"/>
                                          </p:stCondLst>
                                        </p:cTn>
                                        <p:tgtEl>
                                          <p:spTgt spid="19"/>
                                        </p:tgtEl>
                                      </p:cBhvr>
                                      <p:to x="100000" y="95000"/>
                                    </p:animScale>
                                    <p:animScale>
                                      <p:cBhvr>
                                        <p:cTn id="84" dur="166" decel="50000">
                                          <p:stCondLst>
                                            <p:cond delay="1834"/>
                                          </p:stCondLst>
                                        </p:cTn>
                                        <p:tgtEl>
                                          <p:spTgt spid="19"/>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down)">
                                      <p:cBhvr>
                                        <p:cTn id="87" dur="580">
                                          <p:stCondLst>
                                            <p:cond delay="0"/>
                                          </p:stCondLst>
                                        </p:cTn>
                                        <p:tgtEl>
                                          <p:spTgt spid="21"/>
                                        </p:tgtEl>
                                      </p:cBhvr>
                                    </p:animEffect>
                                    <p:anim calcmode="lin" valueType="num">
                                      <p:cBhvr>
                                        <p:cTn id="8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93" dur="26">
                                          <p:stCondLst>
                                            <p:cond delay="650"/>
                                          </p:stCondLst>
                                        </p:cTn>
                                        <p:tgtEl>
                                          <p:spTgt spid="21"/>
                                        </p:tgtEl>
                                      </p:cBhvr>
                                      <p:to x="100000" y="60000"/>
                                    </p:animScale>
                                    <p:animScale>
                                      <p:cBhvr>
                                        <p:cTn id="94" dur="166" decel="50000">
                                          <p:stCondLst>
                                            <p:cond delay="676"/>
                                          </p:stCondLst>
                                        </p:cTn>
                                        <p:tgtEl>
                                          <p:spTgt spid="21"/>
                                        </p:tgtEl>
                                      </p:cBhvr>
                                      <p:to x="100000" y="100000"/>
                                    </p:animScale>
                                    <p:animScale>
                                      <p:cBhvr>
                                        <p:cTn id="95" dur="26">
                                          <p:stCondLst>
                                            <p:cond delay="1312"/>
                                          </p:stCondLst>
                                        </p:cTn>
                                        <p:tgtEl>
                                          <p:spTgt spid="21"/>
                                        </p:tgtEl>
                                      </p:cBhvr>
                                      <p:to x="100000" y="80000"/>
                                    </p:animScale>
                                    <p:animScale>
                                      <p:cBhvr>
                                        <p:cTn id="96" dur="166" decel="50000">
                                          <p:stCondLst>
                                            <p:cond delay="1338"/>
                                          </p:stCondLst>
                                        </p:cTn>
                                        <p:tgtEl>
                                          <p:spTgt spid="21"/>
                                        </p:tgtEl>
                                      </p:cBhvr>
                                      <p:to x="100000" y="100000"/>
                                    </p:animScale>
                                    <p:animScale>
                                      <p:cBhvr>
                                        <p:cTn id="97" dur="26">
                                          <p:stCondLst>
                                            <p:cond delay="1642"/>
                                          </p:stCondLst>
                                        </p:cTn>
                                        <p:tgtEl>
                                          <p:spTgt spid="21"/>
                                        </p:tgtEl>
                                      </p:cBhvr>
                                      <p:to x="100000" y="90000"/>
                                    </p:animScale>
                                    <p:animScale>
                                      <p:cBhvr>
                                        <p:cTn id="98" dur="166" decel="50000">
                                          <p:stCondLst>
                                            <p:cond delay="1668"/>
                                          </p:stCondLst>
                                        </p:cTn>
                                        <p:tgtEl>
                                          <p:spTgt spid="21"/>
                                        </p:tgtEl>
                                      </p:cBhvr>
                                      <p:to x="100000" y="100000"/>
                                    </p:animScale>
                                    <p:animScale>
                                      <p:cBhvr>
                                        <p:cTn id="99" dur="26">
                                          <p:stCondLst>
                                            <p:cond delay="1808"/>
                                          </p:stCondLst>
                                        </p:cTn>
                                        <p:tgtEl>
                                          <p:spTgt spid="21"/>
                                        </p:tgtEl>
                                      </p:cBhvr>
                                      <p:to x="100000" y="95000"/>
                                    </p:animScale>
                                    <p:animScale>
                                      <p:cBhvr>
                                        <p:cTn id="100" dur="166" decel="50000">
                                          <p:stCondLst>
                                            <p:cond delay="1834"/>
                                          </p:stCondLst>
                                        </p:cTn>
                                        <p:tgtEl>
                                          <p:spTgt spid="21"/>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down)">
                                      <p:cBhvr>
                                        <p:cTn id="103" dur="580">
                                          <p:stCondLst>
                                            <p:cond delay="0"/>
                                          </p:stCondLst>
                                        </p:cTn>
                                        <p:tgtEl>
                                          <p:spTgt spid="23"/>
                                        </p:tgtEl>
                                      </p:cBhvr>
                                    </p:animEffect>
                                    <p:anim calcmode="lin" valueType="num">
                                      <p:cBhvr>
                                        <p:cTn id="10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09" dur="26">
                                          <p:stCondLst>
                                            <p:cond delay="650"/>
                                          </p:stCondLst>
                                        </p:cTn>
                                        <p:tgtEl>
                                          <p:spTgt spid="23"/>
                                        </p:tgtEl>
                                      </p:cBhvr>
                                      <p:to x="100000" y="60000"/>
                                    </p:animScale>
                                    <p:animScale>
                                      <p:cBhvr>
                                        <p:cTn id="110" dur="166" decel="50000">
                                          <p:stCondLst>
                                            <p:cond delay="676"/>
                                          </p:stCondLst>
                                        </p:cTn>
                                        <p:tgtEl>
                                          <p:spTgt spid="23"/>
                                        </p:tgtEl>
                                      </p:cBhvr>
                                      <p:to x="100000" y="100000"/>
                                    </p:animScale>
                                    <p:animScale>
                                      <p:cBhvr>
                                        <p:cTn id="111" dur="26">
                                          <p:stCondLst>
                                            <p:cond delay="1312"/>
                                          </p:stCondLst>
                                        </p:cTn>
                                        <p:tgtEl>
                                          <p:spTgt spid="23"/>
                                        </p:tgtEl>
                                      </p:cBhvr>
                                      <p:to x="100000" y="80000"/>
                                    </p:animScale>
                                    <p:animScale>
                                      <p:cBhvr>
                                        <p:cTn id="112" dur="166" decel="50000">
                                          <p:stCondLst>
                                            <p:cond delay="1338"/>
                                          </p:stCondLst>
                                        </p:cTn>
                                        <p:tgtEl>
                                          <p:spTgt spid="23"/>
                                        </p:tgtEl>
                                      </p:cBhvr>
                                      <p:to x="100000" y="100000"/>
                                    </p:animScale>
                                    <p:animScale>
                                      <p:cBhvr>
                                        <p:cTn id="113" dur="26">
                                          <p:stCondLst>
                                            <p:cond delay="1642"/>
                                          </p:stCondLst>
                                        </p:cTn>
                                        <p:tgtEl>
                                          <p:spTgt spid="23"/>
                                        </p:tgtEl>
                                      </p:cBhvr>
                                      <p:to x="100000" y="90000"/>
                                    </p:animScale>
                                    <p:animScale>
                                      <p:cBhvr>
                                        <p:cTn id="114" dur="166" decel="50000">
                                          <p:stCondLst>
                                            <p:cond delay="1668"/>
                                          </p:stCondLst>
                                        </p:cTn>
                                        <p:tgtEl>
                                          <p:spTgt spid="23"/>
                                        </p:tgtEl>
                                      </p:cBhvr>
                                      <p:to x="100000" y="100000"/>
                                    </p:animScale>
                                    <p:animScale>
                                      <p:cBhvr>
                                        <p:cTn id="115" dur="26">
                                          <p:stCondLst>
                                            <p:cond delay="1808"/>
                                          </p:stCondLst>
                                        </p:cTn>
                                        <p:tgtEl>
                                          <p:spTgt spid="23"/>
                                        </p:tgtEl>
                                      </p:cBhvr>
                                      <p:to x="100000" y="95000"/>
                                    </p:animScale>
                                    <p:animScale>
                                      <p:cBhvr>
                                        <p:cTn id="116" dur="166" decel="50000">
                                          <p:stCondLst>
                                            <p:cond delay="1834"/>
                                          </p:stCondLst>
                                        </p:cTn>
                                        <p:tgtEl>
                                          <p:spTgt spid="23"/>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wipe(down)">
                                      <p:cBhvr>
                                        <p:cTn id="119" dur="580">
                                          <p:stCondLst>
                                            <p:cond delay="0"/>
                                          </p:stCondLst>
                                        </p:cTn>
                                        <p:tgtEl>
                                          <p:spTgt spid="25"/>
                                        </p:tgtEl>
                                      </p:cBhvr>
                                    </p:animEffect>
                                    <p:anim calcmode="lin" valueType="num">
                                      <p:cBhvr>
                                        <p:cTn id="12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25" dur="26">
                                          <p:stCondLst>
                                            <p:cond delay="650"/>
                                          </p:stCondLst>
                                        </p:cTn>
                                        <p:tgtEl>
                                          <p:spTgt spid="25"/>
                                        </p:tgtEl>
                                      </p:cBhvr>
                                      <p:to x="100000" y="60000"/>
                                    </p:animScale>
                                    <p:animScale>
                                      <p:cBhvr>
                                        <p:cTn id="126" dur="166" decel="50000">
                                          <p:stCondLst>
                                            <p:cond delay="676"/>
                                          </p:stCondLst>
                                        </p:cTn>
                                        <p:tgtEl>
                                          <p:spTgt spid="25"/>
                                        </p:tgtEl>
                                      </p:cBhvr>
                                      <p:to x="100000" y="100000"/>
                                    </p:animScale>
                                    <p:animScale>
                                      <p:cBhvr>
                                        <p:cTn id="127" dur="26">
                                          <p:stCondLst>
                                            <p:cond delay="1312"/>
                                          </p:stCondLst>
                                        </p:cTn>
                                        <p:tgtEl>
                                          <p:spTgt spid="25"/>
                                        </p:tgtEl>
                                      </p:cBhvr>
                                      <p:to x="100000" y="80000"/>
                                    </p:animScale>
                                    <p:animScale>
                                      <p:cBhvr>
                                        <p:cTn id="128" dur="166" decel="50000">
                                          <p:stCondLst>
                                            <p:cond delay="1338"/>
                                          </p:stCondLst>
                                        </p:cTn>
                                        <p:tgtEl>
                                          <p:spTgt spid="25"/>
                                        </p:tgtEl>
                                      </p:cBhvr>
                                      <p:to x="100000" y="100000"/>
                                    </p:animScale>
                                    <p:animScale>
                                      <p:cBhvr>
                                        <p:cTn id="129" dur="26">
                                          <p:stCondLst>
                                            <p:cond delay="1642"/>
                                          </p:stCondLst>
                                        </p:cTn>
                                        <p:tgtEl>
                                          <p:spTgt spid="25"/>
                                        </p:tgtEl>
                                      </p:cBhvr>
                                      <p:to x="100000" y="90000"/>
                                    </p:animScale>
                                    <p:animScale>
                                      <p:cBhvr>
                                        <p:cTn id="130" dur="166" decel="50000">
                                          <p:stCondLst>
                                            <p:cond delay="1668"/>
                                          </p:stCondLst>
                                        </p:cTn>
                                        <p:tgtEl>
                                          <p:spTgt spid="25"/>
                                        </p:tgtEl>
                                      </p:cBhvr>
                                      <p:to x="100000" y="100000"/>
                                    </p:animScale>
                                    <p:animScale>
                                      <p:cBhvr>
                                        <p:cTn id="131" dur="26">
                                          <p:stCondLst>
                                            <p:cond delay="1808"/>
                                          </p:stCondLst>
                                        </p:cTn>
                                        <p:tgtEl>
                                          <p:spTgt spid="25"/>
                                        </p:tgtEl>
                                      </p:cBhvr>
                                      <p:to x="100000" y="95000"/>
                                    </p:animScale>
                                    <p:animScale>
                                      <p:cBhvr>
                                        <p:cTn id="132" dur="166" decel="50000">
                                          <p:stCondLst>
                                            <p:cond delay="1834"/>
                                          </p:stCondLst>
                                        </p:cTn>
                                        <p:tgtEl>
                                          <p:spTgt spid="25"/>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80">
                                          <p:stCondLst>
                                            <p:cond delay="0"/>
                                          </p:stCondLst>
                                        </p:cTn>
                                        <p:tgtEl>
                                          <p:spTgt spid="28"/>
                                        </p:tgtEl>
                                      </p:cBhvr>
                                    </p:animEffect>
                                    <p:anim calcmode="lin" valueType="num">
                                      <p:cBhvr>
                                        <p:cTn id="13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41" dur="26">
                                          <p:stCondLst>
                                            <p:cond delay="650"/>
                                          </p:stCondLst>
                                        </p:cTn>
                                        <p:tgtEl>
                                          <p:spTgt spid="28"/>
                                        </p:tgtEl>
                                      </p:cBhvr>
                                      <p:to x="100000" y="60000"/>
                                    </p:animScale>
                                    <p:animScale>
                                      <p:cBhvr>
                                        <p:cTn id="142" dur="166" decel="50000">
                                          <p:stCondLst>
                                            <p:cond delay="676"/>
                                          </p:stCondLst>
                                        </p:cTn>
                                        <p:tgtEl>
                                          <p:spTgt spid="28"/>
                                        </p:tgtEl>
                                      </p:cBhvr>
                                      <p:to x="100000" y="100000"/>
                                    </p:animScale>
                                    <p:animScale>
                                      <p:cBhvr>
                                        <p:cTn id="143" dur="26">
                                          <p:stCondLst>
                                            <p:cond delay="1312"/>
                                          </p:stCondLst>
                                        </p:cTn>
                                        <p:tgtEl>
                                          <p:spTgt spid="28"/>
                                        </p:tgtEl>
                                      </p:cBhvr>
                                      <p:to x="100000" y="80000"/>
                                    </p:animScale>
                                    <p:animScale>
                                      <p:cBhvr>
                                        <p:cTn id="144" dur="166" decel="50000">
                                          <p:stCondLst>
                                            <p:cond delay="1338"/>
                                          </p:stCondLst>
                                        </p:cTn>
                                        <p:tgtEl>
                                          <p:spTgt spid="28"/>
                                        </p:tgtEl>
                                      </p:cBhvr>
                                      <p:to x="100000" y="100000"/>
                                    </p:animScale>
                                    <p:animScale>
                                      <p:cBhvr>
                                        <p:cTn id="145" dur="26">
                                          <p:stCondLst>
                                            <p:cond delay="1642"/>
                                          </p:stCondLst>
                                        </p:cTn>
                                        <p:tgtEl>
                                          <p:spTgt spid="28"/>
                                        </p:tgtEl>
                                      </p:cBhvr>
                                      <p:to x="100000" y="90000"/>
                                    </p:animScale>
                                    <p:animScale>
                                      <p:cBhvr>
                                        <p:cTn id="146" dur="166" decel="50000">
                                          <p:stCondLst>
                                            <p:cond delay="1668"/>
                                          </p:stCondLst>
                                        </p:cTn>
                                        <p:tgtEl>
                                          <p:spTgt spid="28"/>
                                        </p:tgtEl>
                                      </p:cBhvr>
                                      <p:to x="100000" y="100000"/>
                                    </p:animScale>
                                    <p:animScale>
                                      <p:cBhvr>
                                        <p:cTn id="147" dur="26">
                                          <p:stCondLst>
                                            <p:cond delay="1808"/>
                                          </p:stCondLst>
                                        </p:cTn>
                                        <p:tgtEl>
                                          <p:spTgt spid="28"/>
                                        </p:tgtEl>
                                      </p:cBhvr>
                                      <p:to x="100000" y="95000"/>
                                    </p:animScale>
                                    <p:animScale>
                                      <p:cBhvr>
                                        <p:cTn id="148" dur="166" decel="50000">
                                          <p:stCondLst>
                                            <p:cond delay="1834"/>
                                          </p:stCondLst>
                                        </p:cTn>
                                        <p:tgtEl>
                                          <p:spTgt spid="28"/>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wipe(down)">
                                      <p:cBhvr>
                                        <p:cTn id="151" dur="580">
                                          <p:stCondLst>
                                            <p:cond delay="0"/>
                                          </p:stCondLst>
                                        </p:cTn>
                                        <p:tgtEl>
                                          <p:spTgt spid="31"/>
                                        </p:tgtEl>
                                      </p:cBhvr>
                                    </p:animEffect>
                                    <p:anim calcmode="lin" valueType="num">
                                      <p:cBhvr>
                                        <p:cTn id="15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57" dur="26">
                                          <p:stCondLst>
                                            <p:cond delay="650"/>
                                          </p:stCondLst>
                                        </p:cTn>
                                        <p:tgtEl>
                                          <p:spTgt spid="31"/>
                                        </p:tgtEl>
                                      </p:cBhvr>
                                      <p:to x="100000" y="60000"/>
                                    </p:animScale>
                                    <p:animScale>
                                      <p:cBhvr>
                                        <p:cTn id="158" dur="166" decel="50000">
                                          <p:stCondLst>
                                            <p:cond delay="676"/>
                                          </p:stCondLst>
                                        </p:cTn>
                                        <p:tgtEl>
                                          <p:spTgt spid="31"/>
                                        </p:tgtEl>
                                      </p:cBhvr>
                                      <p:to x="100000" y="100000"/>
                                    </p:animScale>
                                    <p:animScale>
                                      <p:cBhvr>
                                        <p:cTn id="159" dur="26">
                                          <p:stCondLst>
                                            <p:cond delay="1312"/>
                                          </p:stCondLst>
                                        </p:cTn>
                                        <p:tgtEl>
                                          <p:spTgt spid="31"/>
                                        </p:tgtEl>
                                      </p:cBhvr>
                                      <p:to x="100000" y="80000"/>
                                    </p:animScale>
                                    <p:animScale>
                                      <p:cBhvr>
                                        <p:cTn id="160" dur="166" decel="50000">
                                          <p:stCondLst>
                                            <p:cond delay="1338"/>
                                          </p:stCondLst>
                                        </p:cTn>
                                        <p:tgtEl>
                                          <p:spTgt spid="31"/>
                                        </p:tgtEl>
                                      </p:cBhvr>
                                      <p:to x="100000" y="100000"/>
                                    </p:animScale>
                                    <p:animScale>
                                      <p:cBhvr>
                                        <p:cTn id="161" dur="26">
                                          <p:stCondLst>
                                            <p:cond delay="1642"/>
                                          </p:stCondLst>
                                        </p:cTn>
                                        <p:tgtEl>
                                          <p:spTgt spid="31"/>
                                        </p:tgtEl>
                                      </p:cBhvr>
                                      <p:to x="100000" y="90000"/>
                                    </p:animScale>
                                    <p:animScale>
                                      <p:cBhvr>
                                        <p:cTn id="162" dur="166" decel="50000">
                                          <p:stCondLst>
                                            <p:cond delay="1668"/>
                                          </p:stCondLst>
                                        </p:cTn>
                                        <p:tgtEl>
                                          <p:spTgt spid="31"/>
                                        </p:tgtEl>
                                      </p:cBhvr>
                                      <p:to x="100000" y="100000"/>
                                    </p:animScale>
                                    <p:animScale>
                                      <p:cBhvr>
                                        <p:cTn id="163" dur="26">
                                          <p:stCondLst>
                                            <p:cond delay="1808"/>
                                          </p:stCondLst>
                                        </p:cTn>
                                        <p:tgtEl>
                                          <p:spTgt spid="31"/>
                                        </p:tgtEl>
                                      </p:cBhvr>
                                      <p:to x="100000" y="95000"/>
                                    </p:animScale>
                                    <p:animScale>
                                      <p:cBhvr>
                                        <p:cTn id="164" dur="166" decel="50000">
                                          <p:stCondLst>
                                            <p:cond delay="1834"/>
                                          </p:stCondLst>
                                        </p:cTn>
                                        <p:tgtEl>
                                          <p:spTgt spid="31"/>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down)">
                                      <p:cBhvr>
                                        <p:cTn id="167" dur="580">
                                          <p:stCondLst>
                                            <p:cond delay="0"/>
                                          </p:stCondLst>
                                        </p:cTn>
                                        <p:tgtEl>
                                          <p:spTgt spid="33"/>
                                        </p:tgtEl>
                                      </p:cBhvr>
                                    </p:animEffect>
                                    <p:anim calcmode="lin" valueType="num">
                                      <p:cBhvr>
                                        <p:cTn id="16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73" dur="26">
                                          <p:stCondLst>
                                            <p:cond delay="650"/>
                                          </p:stCondLst>
                                        </p:cTn>
                                        <p:tgtEl>
                                          <p:spTgt spid="33"/>
                                        </p:tgtEl>
                                      </p:cBhvr>
                                      <p:to x="100000" y="60000"/>
                                    </p:animScale>
                                    <p:animScale>
                                      <p:cBhvr>
                                        <p:cTn id="174" dur="166" decel="50000">
                                          <p:stCondLst>
                                            <p:cond delay="676"/>
                                          </p:stCondLst>
                                        </p:cTn>
                                        <p:tgtEl>
                                          <p:spTgt spid="33"/>
                                        </p:tgtEl>
                                      </p:cBhvr>
                                      <p:to x="100000" y="100000"/>
                                    </p:animScale>
                                    <p:animScale>
                                      <p:cBhvr>
                                        <p:cTn id="175" dur="26">
                                          <p:stCondLst>
                                            <p:cond delay="1312"/>
                                          </p:stCondLst>
                                        </p:cTn>
                                        <p:tgtEl>
                                          <p:spTgt spid="33"/>
                                        </p:tgtEl>
                                      </p:cBhvr>
                                      <p:to x="100000" y="80000"/>
                                    </p:animScale>
                                    <p:animScale>
                                      <p:cBhvr>
                                        <p:cTn id="176" dur="166" decel="50000">
                                          <p:stCondLst>
                                            <p:cond delay="1338"/>
                                          </p:stCondLst>
                                        </p:cTn>
                                        <p:tgtEl>
                                          <p:spTgt spid="33"/>
                                        </p:tgtEl>
                                      </p:cBhvr>
                                      <p:to x="100000" y="100000"/>
                                    </p:animScale>
                                    <p:animScale>
                                      <p:cBhvr>
                                        <p:cTn id="177" dur="26">
                                          <p:stCondLst>
                                            <p:cond delay="1642"/>
                                          </p:stCondLst>
                                        </p:cTn>
                                        <p:tgtEl>
                                          <p:spTgt spid="33"/>
                                        </p:tgtEl>
                                      </p:cBhvr>
                                      <p:to x="100000" y="90000"/>
                                    </p:animScale>
                                    <p:animScale>
                                      <p:cBhvr>
                                        <p:cTn id="178" dur="166" decel="50000">
                                          <p:stCondLst>
                                            <p:cond delay="1668"/>
                                          </p:stCondLst>
                                        </p:cTn>
                                        <p:tgtEl>
                                          <p:spTgt spid="33"/>
                                        </p:tgtEl>
                                      </p:cBhvr>
                                      <p:to x="100000" y="100000"/>
                                    </p:animScale>
                                    <p:animScale>
                                      <p:cBhvr>
                                        <p:cTn id="179" dur="26">
                                          <p:stCondLst>
                                            <p:cond delay="1808"/>
                                          </p:stCondLst>
                                        </p:cTn>
                                        <p:tgtEl>
                                          <p:spTgt spid="33"/>
                                        </p:tgtEl>
                                      </p:cBhvr>
                                      <p:to x="100000" y="95000"/>
                                    </p:animScale>
                                    <p:animScale>
                                      <p:cBhvr>
                                        <p:cTn id="180" dur="166" decel="50000">
                                          <p:stCondLst>
                                            <p:cond delay="1834"/>
                                          </p:stCondLst>
                                        </p:cTn>
                                        <p:tgtEl>
                                          <p:spTgt spid="33"/>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35"/>
                                        </p:tgtEl>
                                        <p:attrNameLst>
                                          <p:attrName>style.visibility</p:attrName>
                                        </p:attrNameLst>
                                      </p:cBhvr>
                                      <p:to>
                                        <p:strVal val="visible"/>
                                      </p:to>
                                    </p:set>
                                    <p:animEffect transition="in" filter="wipe(down)">
                                      <p:cBhvr>
                                        <p:cTn id="183" dur="580">
                                          <p:stCondLst>
                                            <p:cond delay="0"/>
                                          </p:stCondLst>
                                        </p:cTn>
                                        <p:tgtEl>
                                          <p:spTgt spid="35"/>
                                        </p:tgtEl>
                                      </p:cBhvr>
                                    </p:animEffect>
                                    <p:anim calcmode="lin" valueType="num">
                                      <p:cBhvr>
                                        <p:cTn id="18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89" dur="26">
                                          <p:stCondLst>
                                            <p:cond delay="650"/>
                                          </p:stCondLst>
                                        </p:cTn>
                                        <p:tgtEl>
                                          <p:spTgt spid="35"/>
                                        </p:tgtEl>
                                      </p:cBhvr>
                                      <p:to x="100000" y="60000"/>
                                    </p:animScale>
                                    <p:animScale>
                                      <p:cBhvr>
                                        <p:cTn id="190" dur="166" decel="50000">
                                          <p:stCondLst>
                                            <p:cond delay="676"/>
                                          </p:stCondLst>
                                        </p:cTn>
                                        <p:tgtEl>
                                          <p:spTgt spid="35"/>
                                        </p:tgtEl>
                                      </p:cBhvr>
                                      <p:to x="100000" y="100000"/>
                                    </p:animScale>
                                    <p:animScale>
                                      <p:cBhvr>
                                        <p:cTn id="191" dur="26">
                                          <p:stCondLst>
                                            <p:cond delay="1312"/>
                                          </p:stCondLst>
                                        </p:cTn>
                                        <p:tgtEl>
                                          <p:spTgt spid="35"/>
                                        </p:tgtEl>
                                      </p:cBhvr>
                                      <p:to x="100000" y="80000"/>
                                    </p:animScale>
                                    <p:animScale>
                                      <p:cBhvr>
                                        <p:cTn id="192" dur="166" decel="50000">
                                          <p:stCondLst>
                                            <p:cond delay="1338"/>
                                          </p:stCondLst>
                                        </p:cTn>
                                        <p:tgtEl>
                                          <p:spTgt spid="35"/>
                                        </p:tgtEl>
                                      </p:cBhvr>
                                      <p:to x="100000" y="100000"/>
                                    </p:animScale>
                                    <p:animScale>
                                      <p:cBhvr>
                                        <p:cTn id="193" dur="26">
                                          <p:stCondLst>
                                            <p:cond delay="1642"/>
                                          </p:stCondLst>
                                        </p:cTn>
                                        <p:tgtEl>
                                          <p:spTgt spid="35"/>
                                        </p:tgtEl>
                                      </p:cBhvr>
                                      <p:to x="100000" y="90000"/>
                                    </p:animScale>
                                    <p:animScale>
                                      <p:cBhvr>
                                        <p:cTn id="194" dur="166" decel="50000">
                                          <p:stCondLst>
                                            <p:cond delay="1668"/>
                                          </p:stCondLst>
                                        </p:cTn>
                                        <p:tgtEl>
                                          <p:spTgt spid="35"/>
                                        </p:tgtEl>
                                      </p:cBhvr>
                                      <p:to x="100000" y="100000"/>
                                    </p:animScale>
                                    <p:animScale>
                                      <p:cBhvr>
                                        <p:cTn id="195" dur="26">
                                          <p:stCondLst>
                                            <p:cond delay="1808"/>
                                          </p:stCondLst>
                                        </p:cTn>
                                        <p:tgtEl>
                                          <p:spTgt spid="35"/>
                                        </p:tgtEl>
                                      </p:cBhvr>
                                      <p:to x="100000" y="95000"/>
                                    </p:animScale>
                                    <p:animScale>
                                      <p:cBhvr>
                                        <p:cTn id="196" dur="166" decel="50000">
                                          <p:stCondLst>
                                            <p:cond delay="1834"/>
                                          </p:stCondLst>
                                        </p:cTn>
                                        <p:tgtEl>
                                          <p:spTgt spid="35"/>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37"/>
                                        </p:tgtEl>
                                        <p:attrNameLst>
                                          <p:attrName>style.visibility</p:attrName>
                                        </p:attrNameLst>
                                      </p:cBhvr>
                                      <p:to>
                                        <p:strVal val="visible"/>
                                      </p:to>
                                    </p:set>
                                    <p:animEffect transition="in" filter="wipe(down)">
                                      <p:cBhvr>
                                        <p:cTn id="199" dur="580">
                                          <p:stCondLst>
                                            <p:cond delay="0"/>
                                          </p:stCondLst>
                                        </p:cTn>
                                        <p:tgtEl>
                                          <p:spTgt spid="37"/>
                                        </p:tgtEl>
                                      </p:cBhvr>
                                    </p:animEffect>
                                    <p:anim calcmode="lin" valueType="num">
                                      <p:cBhvr>
                                        <p:cTn id="20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05" dur="26">
                                          <p:stCondLst>
                                            <p:cond delay="650"/>
                                          </p:stCondLst>
                                        </p:cTn>
                                        <p:tgtEl>
                                          <p:spTgt spid="37"/>
                                        </p:tgtEl>
                                      </p:cBhvr>
                                      <p:to x="100000" y="60000"/>
                                    </p:animScale>
                                    <p:animScale>
                                      <p:cBhvr>
                                        <p:cTn id="206" dur="166" decel="50000">
                                          <p:stCondLst>
                                            <p:cond delay="676"/>
                                          </p:stCondLst>
                                        </p:cTn>
                                        <p:tgtEl>
                                          <p:spTgt spid="37"/>
                                        </p:tgtEl>
                                      </p:cBhvr>
                                      <p:to x="100000" y="100000"/>
                                    </p:animScale>
                                    <p:animScale>
                                      <p:cBhvr>
                                        <p:cTn id="207" dur="26">
                                          <p:stCondLst>
                                            <p:cond delay="1312"/>
                                          </p:stCondLst>
                                        </p:cTn>
                                        <p:tgtEl>
                                          <p:spTgt spid="37"/>
                                        </p:tgtEl>
                                      </p:cBhvr>
                                      <p:to x="100000" y="80000"/>
                                    </p:animScale>
                                    <p:animScale>
                                      <p:cBhvr>
                                        <p:cTn id="208" dur="166" decel="50000">
                                          <p:stCondLst>
                                            <p:cond delay="1338"/>
                                          </p:stCondLst>
                                        </p:cTn>
                                        <p:tgtEl>
                                          <p:spTgt spid="37"/>
                                        </p:tgtEl>
                                      </p:cBhvr>
                                      <p:to x="100000" y="100000"/>
                                    </p:animScale>
                                    <p:animScale>
                                      <p:cBhvr>
                                        <p:cTn id="209" dur="26">
                                          <p:stCondLst>
                                            <p:cond delay="1642"/>
                                          </p:stCondLst>
                                        </p:cTn>
                                        <p:tgtEl>
                                          <p:spTgt spid="37"/>
                                        </p:tgtEl>
                                      </p:cBhvr>
                                      <p:to x="100000" y="90000"/>
                                    </p:animScale>
                                    <p:animScale>
                                      <p:cBhvr>
                                        <p:cTn id="210" dur="166" decel="50000">
                                          <p:stCondLst>
                                            <p:cond delay="1668"/>
                                          </p:stCondLst>
                                        </p:cTn>
                                        <p:tgtEl>
                                          <p:spTgt spid="37"/>
                                        </p:tgtEl>
                                      </p:cBhvr>
                                      <p:to x="100000" y="100000"/>
                                    </p:animScale>
                                    <p:animScale>
                                      <p:cBhvr>
                                        <p:cTn id="211" dur="26">
                                          <p:stCondLst>
                                            <p:cond delay="1808"/>
                                          </p:stCondLst>
                                        </p:cTn>
                                        <p:tgtEl>
                                          <p:spTgt spid="37"/>
                                        </p:tgtEl>
                                      </p:cBhvr>
                                      <p:to x="100000" y="95000"/>
                                    </p:animScale>
                                    <p:animScale>
                                      <p:cBhvr>
                                        <p:cTn id="212" dur="166" decel="50000">
                                          <p:stCondLst>
                                            <p:cond delay="1834"/>
                                          </p:stCondLst>
                                        </p:cTn>
                                        <p:tgtEl>
                                          <p:spTgt spid="37"/>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40"/>
                                        </p:tgtEl>
                                        <p:attrNameLst>
                                          <p:attrName>style.visibility</p:attrName>
                                        </p:attrNameLst>
                                      </p:cBhvr>
                                      <p:to>
                                        <p:strVal val="visible"/>
                                      </p:to>
                                    </p:set>
                                    <p:animEffect transition="in" filter="wipe(down)">
                                      <p:cBhvr>
                                        <p:cTn id="215" dur="580">
                                          <p:stCondLst>
                                            <p:cond delay="0"/>
                                          </p:stCondLst>
                                        </p:cTn>
                                        <p:tgtEl>
                                          <p:spTgt spid="40"/>
                                        </p:tgtEl>
                                      </p:cBhvr>
                                    </p:animEffect>
                                    <p:anim calcmode="lin" valueType="num">
                                      <p:cBhvr>
                                        <p:cTn id="21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21" dur="26">
                                          <p:stCondLst>
                                            <p:cond delay="650"/>
                                          </p:stCondLst>
                                        </p:cTn>
                                        <p:tgtEl>
                                          <p:spTgt spid="40"/>
                                        </p:tgtEl>
                                      </p:cBhvr>
                                      <p:to x="100000" y="60000"/>
                                    </p:animScale>
                                    <p:animScale>
                                      <p:cBhvr>
                                        <p:cTn id="222" dur="166" decel="50000">
                                          <p:stCondLst>
                                            <p:cond delay="676"/>
                                          </p:stCondLst>
                                        </p:cTn>
                                        <p:tgtEl>
                                          <p:spTgt spid="40"/>
                                        </p:tgtEl>
                                      </p:cBhvr>
                                      <p:to x="100000" y="100000"/>
                                    </p:animScale>
                                    <p:animScale>
                                      <p:cBhvr>
                                        <p:cTn id="223" dur="26">
                                          <p:stCondLst>
                                            <p:cond delay="1312"/>
                                          </p:stCondLst>
                                        </p:cTn>
                                        <p:tgtEl>
                                          <p:spTgt spid="40"/>
                                        </p:tgtEl>
                                      </p:cBhvr>
                                      <p:to x="100000" y="80000"/>
                                    </p:animScale>
                                    <p:animScale>
                                      <p:cBhvr>
                                        <p:cTn id="224" dur="166" decel="50000">
                                          <p:stCondLst>
                                            <p:cond delay="1338"/>
                                          </p:stCondLst>
                                        </p:cTn>
                                        <p:tgtEl>
                                          <p:spTgt spid="40"/>
                                        </p:tgtEl>
                                      </p:cBhvr>
                                      <p:to x="100000" y="100000"/>
                                    </p:animScale>
                                    <p:animScale>
                                      <p:cBhvr>
                                        <p:cTn id="225" dur="26">
                                          <p:stCondLst>
                                            <p:cond delay="1642"/>
                                          </p:stCondLst>
                                        </p:cTn>
                                        <p:tgtEl>
                                          <p:spTgt spid="40"/>
                                        </p:tgtEl>
                                      </p:cBhvr>
                                      <p:to x="100000" y="90000"/>
                                    </p:animScale>
                                    <p:animScale>
                                      <p:cBhvr>
                                        <p:cTn id="226" dur="166" decel="50000">
                                          <p:stCondLst>
                                            <p:cond delay="1668"/>
                                          </p:stCondLst>
                                        </p:cTn>
                                        <p:tgtEl>
                                          <p:spTgt spid="40"/>
                                        </p:tgtEl>
                                      </p:cBhvr>
                                      <p:to x="100000" y="100000"/>
                                    </p:animScale>
                                    <p:animScale>
                                      <p:cBhvr>
                                        <p:cTn id="227" dur="26">
                                          <p:stCondLst>
                                            <p:cond delay="1808"/>
                                          </p:stCondLst>
                                        </p:cTn>
                                        <p:tgtEl>
                                          <p:spTgt spid="40"/>
                                        </p:tgtEl>
                                      </p:cBhvr>
                                      <p:to x="100000" y="95000"/>
                                    </p:animScale>
                                    <p:animScale>
                                      <p:cBhvr>
                                        <p:cTn id="228" dur="166" decel="50000">
                                          <p:stCondLst>
                                            <p:cond delay="1834"/>
                                          </p:stCondLst>
                                        </p:cTn>
                                        <p:tgtEl>
                                          <p:spTgt spid="40"/>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43"/>
                                        </p:tgtEl>
                                        <p:attrNameLst>
                                          <p:attrName>style.visibility</p:attrName>
                                        </p:attrNameLst>
                                      </p:cBhvr>
                                      <p:to>
                                        <p:strVal val="visible"/>
                                      </p:to>
                                    </p:set>
                                    <p:animEffect transition="in" filter="wipe(down)">
                                      <p:cBhvr>
                                        <p:cTn id="231" dur="580">
                                          <p:stCondLst>
                                            <p:cond delay="0"/>
                                          </p:stCondLst>
                                        </p:cTn>
                                        <p:tgtEl>
                                          <p:spTgt spid="43"/>
                                        </p:tgtEl>
                                      </p:cBhvr>
                                    </p:animEffect>
                                    <p:anim calcmode="lin" valueType="num">
                                      <p:cBhvr>
                                        <p:cTn id="232"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237" dur="26">
                                          <p:stCondLst>
                                            <p:cond delay="650"/>
                                          </p:stCondLst>
                                        </p:cTn>
                                        <p:tgtEl>
                                          <p:spTgt spid="43"/>
                                        </p:tgtEl>
                                      </p:cBhvr>
                                      <p:to x="100000" y="60000"/>
                                    </p:animScale>
                                    <p:animScale>
                                      <p:cBhvr>
                                        <p:cTn id="238" dur="166" decel="50000">
                                          <p:stCondLst>
                                            <p:cond delay="676"/>
                                          </p:stCondLst>
                                        </p:cTn>
                                        <p:tgtEl>
                                          <p:spTgt spid="43"/>
                                        </p:tgtEl>
                                      </p:cBhvr>
                                      <p:to x="100000" y="100000"/>
                                    </p:animScale>
                                    <p:animScale>
                                      <p:cBhvr>
                                        <p:cTn id="239" dur="26">
                                          <p:stCondLst>
                                            <p:cond delay="1312"/>
                                          </p:stCondLst>
                                        </p:cTn>
                                        <p:tgtEl>
                                          <p:spTgt spid="43"/>
                                        </p:tgtEl>
                                      </p:cBhvr>
                                      <p:to x="100000" y="80000"/>
                                    </p:animScale>
                                    <p:animScale>
                                      <p:cBhvr>
                                        <p:cTn id="240" dur="166" decel="50000">
                                          <p:stCondLst>
                                            <p:cond delay="1338"/>
                                          </p:stCondLst>
                                        </p:cTn>
                                        <p:tgtEl>
                                          <p:spTgt spid="43"/>
                                        </p:tgtEl>
                                      </p:cBhvr>
                                      <p:to x="100000" y="100000"/>
                                    </p:animScale>
                                    <p:animScale>
                                      <p:cBhvr>
                                        <p:cTn id="241" dur="26">
                                          <p:stCondLst>
                                            <p:cond delay="1642"/>
                                          </p:stCondLst>
                                        </p:cTn>
                                        <p:tgtEl>
                                          <p:spTgt spid="43"/>
                                        </p:tgtEl>
                                      </p:cBhvr>
                                      <p:to x="100000" y="90000"/>
                                    </p:animScale>
                                    <p:animScale>
                                      <p:cBhvr>
                                        <p:cTn id="242" dur="166" decel="50000">
                                          <p:stCondLst>
                                            <p:cond delay="1668"/>
                                          </p:stCondLst>
                                        </p:cTn>
                                        <p:tgtEl>
                                          <p:spTgt spid="43"/>
                                        </p:tgtEl>
                                      </p:cBhvr>
                                      <p:to x="100000" y="100000"/>
                                    </p:animScale>
                                    <p:animScale>
                                      <p:cBhvr>
                                        <p:cTn id="243" dur="26">
                                          <p:stCondLst>
                                            <p:cond delay="1808"/>
                                          </p:stCondLst>
                                        </p:cTn>
                                        <p:tgtEl>
                                          <p:spTgt spid="43"/>
                                        </p:tgtEl>
                                      </p:cBhvr>
                                      <p:to x="100000" y="95000"/>
                                    </p:animScale>
                                    <p:animScale>
                                      <p:cBhvr>
                                        <p:cTn id="244" dur="166" decel="50000">
                                          <p:stCondLst>
                                            <p:cond delay="1834"/>
                                          </p:stCondLst>
                                        </p:cTn>
                                        <p:tgtEl>
                                          <p:spTgt spid="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1838772"/>
            <a:ext cx="8095506" cy="894308"/>
            <a:chOff x="0" y="0"/>
            <a:chExt cx="10794008" cy="1192411"/>
          </a:xfrm>
        </p:grpSpPr>
        <p:sp>
          <p:nvSpPr>
            <p:cNvPr id="7" name="Freeform 7"/>
            <p:cNvSpPr/>
            <p:nvPr/>
          </p:nvSpPr>
          <p:spPr>
            <a:xfrm>
              <a:off x="0" y="0"/>
              <a:ext cx="10794008" cy="1192411"/>
            </a:xfrm>
            <a:custGeom>
              <a:avLst/>
              <a:gdLst/>
              <a:ahLst/>
              <a:cxnLst/>
              <a:rect l="l" t="t" r="r" b="b"/>
              <a:pathLst>
                <a:path w="10794008" h="1192411">
                  <a:moveTo>
                    <a:pt x="0" y="0"/>
                  </a:moveTo>
                  <a:lnTo>
                    <a:pt x="10794008" y="0"/>
                  </a:lnTo>
                  <a:lnTo>
                    <a:pt x="10794008" y="1192411"/>
                  </a:lnTo>
                  <a:lnTo>
                    <a:pt x="0" y="1192411"/>
                  </a:lnTo>
                  <a:close/>
                </a:path>
              </a:pathLst>
            </a:custGeom>
            <a:solidFill>
              <a:srgbClr val="000000">
                <a:alpha val="0"/>
              </a:srgbClr>
            </a:solidFill>
          </p:spPr>
        </p:sp>
        <p:sp>
          <p:nvSpPr>
            <p:cNvPr id="8" name="TextBox 8"/>
            <p:cNvSpPr txBox="1"/>
            <p:nvPr/>
          </p:nvSpPr>
          <p:spPr>
            <a:xfrm>
              <a:off x="0" y="-133350"/>
              <a:ext cx="10794008" cy="132576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User Interface Showcase</a:t>
              </a:r>
            </a:p>
          </p:txBody>
        </p:sp>
      </p:grpSp>
      <p:grpSp>
        <p:nvGrpSpPr>
          <p:cNvPr id="9" name="Group 9"/>
          <p:cNvGrpSpPr/>
          <p:nvPr/>
        </p:nvGrpSpPr>
        <p:grpSpPr>
          <a:xfrm>
            <a:off x="1047155" y="6842373"/>
            <a:ext cx="3520231" cy="454223"/>
            <a:chOff x="0" y="0"/>
            <a:chExt cx="4693641" cy="605631"/>
          </a:xfrm>
        </p:grpSpPr>
        <p:sp>
          <p:nvSpPr>
            <p:cNvPr id="10" name="Freeform 1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11" name="TextBox 11"/>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Flight Search</a:t>
              </a:r>
            </a:p>
          </p:txBody>
        </p:sp>
      </p:grpSp>
      <p:grpSp>
        <p:nvGrpSpPr>
          <p:cNvPr id="12" name="Group 12"/>
          <p:cNvGrpSpPr/>
          <p:nvPr/>
        </p:nvGrpSpPr>
        <p:grpSpPr>
          <a:xfrm>
            <a:off x="1047155" y="7404647"/>
            <a:ext cx="5098702" cy="1028997"/>
            <a:chOff x="0" y="0"/>
            <a:chExt cx="6798269" cy="1371997"/>
          </a:xfrm>
        </p:grpSpPr>
        <p:sp>
          <p:nvSpPr>
            <p:cNvPr id="13" name="Freeform 13"/>
            <p:cNvSpPr/>
            <p:nvPr/>
          </p:nvSpPr>
          <p:spPr>
            <a:xfrm>
              <a:off x="0" y="0"/>
              <a:ext cx="6798270" cy="1371997"/>
            </a:xfrm>
            <a:custGeom>
              <a:avLst/>
              <a:gdLst/>
              <a:ahLst/>
              <a:cxnLst/>
              <a:rect l="l" t="t" r="r" b="b"/>
              <a:pathLst>
                <a:path w="6798270" h="1371997">
                  <a:moveTo>
                    <a:pt x="0" y="0"/>
                  </a:moveTo>
                  <a:lnTo>
                    <a:pt x="6798270" y="0"/>
                  </a:lnTo>
                  <a:lnTo>
                    <a:pt x="6798270" y="1371997"/>
                  </a:lnTo>
                  <a:lnTo>
                    <a:pt x="0" y="1371997"/>
                  </a:lnTo>
                  <a:close/>
                </a:path>
              </a:pathLst>
            </a:custGeom>
            <a:solidFill>
              <a:srgbClr val="000000">
                <a:alpha val="0"/>
              </a:srgbClr>
            </a:solidFill>
          </p:spPr>
        </p:sp>
        <p:sp>
          <p:nvSpPr>
            <p:cNvPr id="14" name="TextBox 14"/>
            <p:cNvSpPr txBox="1"/>
            <p:nvPr/>
          </p:nvSpPr>
          <p:spPr>
            <a:xfrm>
              <a:off x="0" y="-142875"/>
              <a:ext cx="6798269" cy="1514872"/>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Intuitive search interface with filters for dates, destinations, and price ranges</a:t>
              </a:r>
            </a:p>
          </p:txBody>
        </p:sp>
      </p:grpSp>
      <p:grpSp>
        <p:nvGrpSpPr>
          <p:cNvPr id="15" name="Group 15"/>
          <p:cNvGrpSpPr/>
          <p:nvPr/>
        </p:nvGrpSpPr>
        <p:grpSpPr>
          <a:xfrm>
            <a:off x="6594574" y="6842373"/>
            <a:ext cx="3520231" cy="454223"/>
            <a:chOff x="0" y="0"/>
            <a:chExt cx="4693641" cy="605631"/>
          </a:xfrm>
        </p:grpSpPr>
        <p:sp>
          <p:nvSpPr>
            <p:cNvPr id="16" name="Freeform 16"/>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17" name="TextBox 17"/>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Seat Selection</a:t>
              </a:r>
            </a:p>
          </p:txBody>
        </p:sp>
      </p:grpSp>
      <p:grpSp>
        <p:nvGrpSpPr>
          <p:cNvPr id="18" name="Group 18"/>
          <p:cNvGrpSpPr/>
          <p:nvPr/>
        </p:nvGrpSpPr>
        <p:grpSpPr>
          <a:xfrm>
            <a:off x="6594574" y="7404647"/>
            <a:ext cx="5098702" cy="1028997"/>
            <a:chOff x="0" y="0"/>
            <a:chExt cx="6798269" cy="1371997"/>
          </a:xfrm>
        </p:grpSpPr>
        <p:sp>
          <p:nvSpPr>
            <p:cNvPr id="19" name="Freeform 19"/>
            <p:cNvSpPr/>
            <p:nvPr/>
          </p:nvSpPr>
          <p:spPr>
            <a:xfrm>
              <a:off x="0" y="0"/>
              <a:ext cx="6798270" cy="1371997"/>
            </a:xfrm>
            <a:custGeom>
              <a:avLst/>
              <a:gdLst/>
              <a:ahLst/>
              <a:cxnLst/>
              <a:rect l="l" t="t" r="r" b="b"/>
              <a:pathLst>
                <a:path w="6798270" h="1371997">
                  <a:moveTo>
                    <a:pt x="0" y="0"/>
                  </a:moveTo>
                  <a:lnTo>
                    <a:pt x="6798270" y="0"/>
                  </a:lnTo>
                  <a:lnTo>
                    <a:pt x="6798270" y="1371997"/>
                  </a:lnTo>
                  <a:lnTo>
                    <a:pt x="0" y="1371997"/>
                  </a:lnTo>
                  <a:close/>
                </a:path>
              </a:pathLst>
            </a:custGeom>
            <a:solidFill>
              <a:srgbClr val="000000">
                <a:alpha val="0"/>
              </a:srgbClr>
            </a:solidFill>
          </p:spPr>
        </p:sp>
        <p:sp>
          <p:nvSpPr>
            <p:cNvPr id="20" name="TextBox 20"/>
            <p:cNvSpPr txBox="1"/>
            <p:nvPr/>
          </p:nvSpPr>
          <p:spPr>
            <a:xfrm>
              <a:off x="0" y="-142875"/>
              <a:ext cx="6798269" cy="1514872"/>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Interactive seat map with real-time availability updates and pricing tiers</a:t>
              </a:r>
            </a:p>
          </p:txBody>
        </p:sp>
      </p:grpSp>
      <p:grpSp>
        <p:nvGrpSpPr>
          <p:cNvPr id="21" name="Group 21"/>
          <p:cNvGrpSpPr/>
          <p:nvPr/>
        </p:nvGrpSpPr>
        <p:grpSpPr>
          <a:xfrm>
            <a:off x="12141994" y="6842523"/>
            <a:ext cx="3613398" cy="454223"/>
            <a:chOff x="0" y="0"/>
            <a:chExt cx="4817864" cy="605631"/>
          </a:xfrm>
        </p:grpSpPr>
        <p:sp>
          <p:nvSpPr>
            <p:cNvPr id="22" name="Freeform 22"/>
            <p:cNvSpPr/>
            <p:nvPr/>
          </p:nvSpPr>
          <p:spPr>
            <a:xfrm>
              <a:off x="0" y="0"/>
              <a:ext cx="4817864" cy="605631"/>
            </a:xfrm>
            <a:custGeom>
              <a:avLst/>
              <a:gdLst/>
              <a:ahLst/>
              <a:cxnLst/>
              <a:rect l="l" t="t" r="r" b="b"/>
              <a:pathLst>
                <a:path w="4817864" h="605631">
                  <a:moveTo>
                    <a:pt x="0" y="0"/>
                  </a:moveTo>
                  <a:lnTo>
                    <a:pt x="4817864" y="0"/>
                  </a:lnTo>
                  <a:lnTo>
                    <a:pt x="4817864" y="605631"/>
                  </a:lnTo>
                  <a:lnTo>
                    <a:pt x="0" y="605631"/>
                  </a:lnTo>
                  <a:close/>
                </a:path>
              </a:pathLst>
            </a:custGeom>
            <a:solidFill>
              <a:srgbClr val="000000">
                <a:alpha val="0"/>
              </a:srgbClr>
            </a:solidFill>
          </p:spPr>
        </p:sp>
        <p:sp>
          <p:nvSpPr>
            <p:cNvPr id="23" name="TextBox 23"/>
            <p:cNvSpPr txBox="1"/>
            <p:nvPr/>
          </p:nvSpPr>
          <p:spPr>
            <a:xfrm>
              <a:off x="0" y="-76200"/>
              <a:ext cx="4817864"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Booking Confirmation</a:t>
              </a:r>
            </a:p>
          </p:txBody>
        </p:sp>
      </p:grpSp>
      <p:grpSp>
        <p:nvGrpSpPr>
          <p:cNvPr id="24" name="Group 24"/>
          <p:cNvGrpSpPr/>
          <p:nvPr/>
        </p:nvGrpSpPr>
        <p:grpSpPr>
          <a:xfrm>
            <a:off x="12141994" y="7404795"/>
            <a:ext cx="5098851" cy="1028997"/>
            <a:chOff x="0" y="0"/>
            <a:chExt cx="6798468" cy="1371997"/>
          </a:xfrm>
        </p:grpSpPr>
        <p:sp>
          <p:nvSpPr>
            <p:cNvPr id="25" name="Freeform 25"/>
            <p:cNvSpPr/>
            <p:nvPr/>
          </p:nvSpPr>
          <p:spPr>
            <a:xfrm>
              <a:off x="0" y="0"/>
              <a:ext cx="6798468" cy="1371997"/>
            </a:xfrm>
            <a:custGeom>
              <a:avLst/>
              <a:gdLst/>
              <a:ahLst/>
              <a:cxnLst/>
              <a:rect l="l" t="t" r="r" b="b"/>
              <a:pathLst>
                <a:path w="6798468" h="1371997">
                  <a:moveTo>
                    <a:pt x="0" y="0"/>
                  </a:moveTo>
                  <a:lnTo>
                    <a:pt x="6798468" y="0"/>
                  </a:lnTo>
                  <a:lnTo>
                    <a:pt x="6798468" y="1371997"/>
                  </a:lnTo>
                  <a:lnTo>
                    <a:pt x="0" y="1371997"/>
                  </a:lnTo>
                  <a:close/>
                </a:path>
              </a:pathLst>
            </a:custGeom>
            <a:solidFill>
              <a:srgbClr val="000000">
                <a:alpha val="0"/>
              </a:srgbClr>
            </a:solidFill>
          </p:spPr>
        </p:sp>
        <p:sp>
          <p:nvSpPr>
            <p:cNvPr id="26" name="TextBox 26"/>
            <p:cNvSpPr txBox="1"/>
            <p:nvPr/>
          </p:nvSpPr>
          <p:spPr>
            <a:xfrm>
              <a:off x="0" y="-142875"/>
              <a:ext cx="6798468" cy="1514872"/>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Secure payment processing (dummy) and downloadable ticket generation</a:t>
              </a:r>
            </a:p>
          </p:txBody>
        </p:sp>
      </p:grpSp>
      <p:sp>
        <p:nvSpPr>
          <p:cNvPr id="27" name="Freeform 27"/>
          <p:cNvSpPr/>
          <p:nvPr/>
        </p:nvSpPr>
        <p:spPr>
          <a:xfrm>
            <a:off x="934496" y="3331369"/>
            <a:ext cx="5216276" cy="3151286"/>
          </a:xfrm>
          <a:custGeom>
            <a:avLst/>
            <a:gdLst/>
            <a:ahLst/>
            <a:cxnLst/>
            <a:rect l="l" t="t" r="r" b="b"/>
            <a:pathLst>
              <a:path w="5216276" h="3151286">
                <a:moveTo>
                  <a:pt x="0" y="0"/>
                </a:moveTo>
                <a:lnTo>
                  <a:pt x="5216276" y="0"/>
                </a:lnTo>
                <a:lnTo>
                  <a:pt x="5216276" y="3151286"/>
                </a:lnTo>
                <a:lnTo>
                  <a:pt x="0" y="3151286"/>
                </a:lnTo>
                <a:lnTo>
                  <a:pt x="0" y="0"/>
                </a:lnTo>
                <a:close/>
              </a:path>
            </a:pathLst>
          </a:custGeom>
          <a:blipFill>
            <a:blip r:embed="rId2"/>
            <a:stretch>
              <a:fillRect l="-10295" r="-10295"/>
            </a:stretch>
          </a:blipFill>
        </p:spPr>
      </p:sp>
      <p:sp>
        <p:nvSpPr>
          <p:cNvPr id="28" name="Freeform 28"/>
          <p:cNvSpPr/>
          <p:nvPr/>
        </p:nvSpPr>
        <p:spPr>
          <a:xfrm>
            <a:off x="6492076" y="3331368"/>
            <a:ext cx="5216276" cy="3151287"/>
          </a:xfrm>
          <a:custGeom>
            <a:avLst/>
            <a:gdLst/>
            <a:ahLst/>
            <a:cxnLst/>
            <a:rect l="l" t="t" r="r" b="b"/>
            <a:pathLst>
              <a:path w="5216276" h="3151287">
                <a:moveTo>
                  <a:pt x="0" y="0"/>
                </a:moveTo>
                <a:lnTo>
                  <a:pt x="5216276" y="0"/>
                </a:lnTo>
                <a:lnTo>
                  <a:pt x="5216276" y="3151287"/>
                </a:lnTo>
                <a:lnTo>
                  <a:pt x="0" y="3151287"/>
                </a:lnTo>
                <a:lnTo>
                  <a:pt x="0" y="0"/>
                </a:lnTo>
                <a:close/>
              </a:path>
            </a:pathLst>
          </a:custGeom>
          <a:blipFill>
            <a:blip r:embed="rId3"/>
            <a:stretch>
              <a:fillRect t="-32149" b="-32149"/>
            </a:stretch>
          </a:blipFill>
        </p:spPr>
      </p:sp>
      <p:sp>
        <p:nvSpPr>
          <p:cNvPr id="29" name="Freeform 29"/>
          <p:cNvSpPr/>
          <p:nvPr/>
        </p:nvSpPr>
        <p:spPr>
          <a:xfrm>
            <a:off x="12049657" y="3331368"/>
            <a:ext cx="5303848" cy="3151287"/>
          </a:xfrm>
          <a:custGeom>
            <a:avLst/>
            <a:gdLst/>
            <a:ahLst/>
            <a:cxnLst/>
            <a:rect l="l" t="t" r="r" b="b"/>
            <a:pathLst>
              <a:path w="5303848" h="3151287">
                <a:moveTo>
                  <a:pt x="0" y="0"/>
                </a:moveTo>
                <a:lnTo>
                  <a:pt x="5303848" y="0"/>
                </a:lnTo>
                <a:lnTo>
                  <a:pt x="5303848" y="3151287"/>
                </a:lnTo>
                <a:lnTo>
                  <a:pt x="0" y="3151287"/>
                </a:lnTo>
                <a:lnTo>
                  <a:pt x="0" y="0"/>
                </a:lnTo>
                <a:close/>
              </a:path>
            </a:pathLst>
          </a:custGeom>
          <a:blipFill>
            <a:blip r:embed="rId4"/>
            <a:stretch>
              <a:fillRect l="-13295" r="-13295"/>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1379488"/>
            <a:ext cx="7040612" cy="894308"/>
            <a:chOff x="0" y="0"/>
            <a:chExt cx="9387483" cy="1192411"/>
          </a:xfrm>
        </p:grpSpPr>
        <p:sp>
          <p:nvSpPr>
            <p:cNvPr id="7" name="Freeform 7"/>
            <p:cNvSpPr/>
            <p:nvPr/>
          </p:nvSpPr>
          <p:spPr>
            <a:xfrm>
              <a:off x="0" y="0"/>
              <a:ext cx="9387483" cy="1192411"/>
            </a:xfrm>
            <a:custGeom>
              <a:avLst/>
              <a:gdLst/>
              <a:ahLst/>
              <a:cxnLst/>
              <a:rect l="l" t="t" r="r" b="b"/>
              <a:pathLst>
                <a:path w="9387483" h="1192411">
                  <a:moveTo>
                    <a:pt x="0" y="0"/>
                  </a:moveTo>
                  <a:lnTo>
                    <a:pt x="9387483" y="0"/>
                  </a:lnTo>
                  <a:lnTo>
                    <a:pt x="9387483" y="1192411"/>
                  </a:lnTo>
                  <a:lnTo>
                    <a:pt x="0" y="1192411"/>
                  </a:lnTo>
                  <a:close/>
                </a:path>
              </a:pathLst>
            </a:custGeom>
            <a:solidFill>
              <a:srgbClr val="000000">
                <a:alpha val="0"/>
              </a:srgbClr>
            </a:solidFill>
          </p:spPr>
        </p:sp>
        <p:sp>
          <p:nvSpPr>
            <p:cNvPr id="8" name="TextBox 8"/>
            <p:cNvSpPr txBox="1"/>
            <p:nvPr/>
          </p:nvSpPr>
          <p:spPr>
            <a:xfrm>
              <a:off x="0" y="-133350"/>
              <a:ext cx="9387483" cy="132576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Admin Dashboard</a:t>
              </a:r>
            </a:p>
          </p:txBody>
        </p:sp>
      </p:grpSp>
      <p:grpSp>
        <p:nvGrpSpPr>
          <p:cNvPr id="9" name="Group 9"/>
          <p:cNvGrpSpPr/>
          <p:nvPr/>
        </p:nvGrpSpPr>
        <p:grpSpPr>
          <a:xfrm>
            <a:off x="1047155" y="7385448"/>
            <a:ext cx="16193690" cy="1507777"/>
            <a:chOff x="0" y="0"/>
            <a:chExt cx="21591587" cy="2010370"/>
          </a:xfrm>
        </p:grpSpPr>
        <p:sp>
          <p:nvSpPr>
            <p:cNvPr id="10" name="Freeform 10"/>
            <p:cNvSpPr/>
            <p:nvPr/>
          </p:nvSpPr>
          <p:spPr>
            <a:xfrm>
              <a:off x="0" y="0"/>
              <a:ext cx="21591588" cy="2010370"/>
            </a:xfrm>
            <a:custGeom>
              <a:avLst/>
              <a:gdLst/>
              <a:ahLst/>
              <a:cxnLst/>
              <a:rect l="l" t="t" r="r" b="b"/>
              <a:pathLst>
                <a:path w="21591588" h="2010370">
                  <a:moveTo>
                    <a:pt x="0" y="0"/>
                  </a:moveTo>
                  <a:lnTo>
                    <a:pt x="21591588" y="0"/>
                  </a:lnTo>
                  <a:lnTo>
                    <a:pt x="21591588" y="2010370"/>
                  </a:lnTo>
                  <a:lnTo>
                    <a:pt x="0" y="2010370"/>
                  </a:lnTo>
                  <a:close/>
                </a:path>
              </a:pathLst>
            </a:custGeom>
            <a:solidFill>
              <a:srgbClr val="000000">
                <a:alpha val="0"/>
              </a:srgbClr>
            </a:solidFill>
          </p:spPr>
        </p:sp>
        <p:sp>
          <p:nvSpPr>
            <p:cNvPr id="11" name="TextBox 11"/>
            <p:cNvSpPr txBox="1"/>
            <p:nvPr/>
          </p:nvSpPr>
          <p:spPr>
            <a:xfrm>
              <a:off x="0" y="-142875"/>
              <a:ext cx="21591587"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The admin dashboard provides comprehensive management capabilities through an intuitive interface. Administrators can monitor key metrics through visual charts, manage flight schedules and pricing, manage airlines, airports, users, process refunds, and create promotional discounts. The interface is designed for efficiency, allowing quick access to all system functions.</a:t>
              </a:r>
            </a:p>
          </p:txBody>
        </p:sp>
      </p:grpSp>
      <p:sp>
        <p:nvSpPr>
          <p:cNvPr id="12" name="Freeform 12"/>
          <p:cNvSpPr/>
          <p:nvPr/>
        </p:nvSpPr>
        <p:spPr>
          <a:xfrm>
            <a:off x="1032833" y="3064222"/>
            <a:ext cx="3864172" cy="3864174"/>
          </a:xfrm>
          <a:custGeom>
            <a:avLst/>
            <a:gdLst/>
            <a:ahLst/>
            <a:cxnLst/>
            <a:rect l="l" t="t" r="r" b="b"/>
            <a:pathLst>
              <a:path w="3864172" h="3864174">
                <a:moveTo>
                  <a:pt x="0" y="0"/>
                </a:moveTo>
                <a:lnTo>
                  <a:pt x="3864172" y="0"/>
                </a:lnTo>
                <a:lnTo>
                  <a:pt x="3864172" y="3864174"/>
                </a:lnTo>
                <a:lnTo>
                  <a:pt x="0" y="3864174"/>
                </a:lnTo>
                <a:lnTo>
                  <a:pt x="0" y="0"/>
                </a:lnTo>
                <a:close/>
              </a:path>
            </a:pathLst>
          </a:custGeom>
          <a:blipFill>
            <a:blip r:embed="rId2"/>
            <a:stretch>
              <a:fillRect l="-36406" r="-36406"/>
            </a:stretch>
          </a:blipFill>
        </p:spPr>
      </p:sp>
      <p:sp>
        <p:nvSpPr>
          <p:cNvPr id="13" name="Freeform 13"/>
          <p:cNvSpPr/>
          <p:nvPr/>
        </p:nvSpPr>
        <p:spPr>
          <a:xfrm>
            <a:off x="5158076" y="3045786"/>
            <a:ext cx="3844510" cy="3864175"/>
          </a:xfrm>
          <a:custGeom>
            <a:avLst/>
            <a:gdLst/>
            <a:ahLst/>
            <a:cxnLst/>
            <a:rect l="l" t="t" r="r" b="b"/>
            <a:pathLst>
              <a:path w="3844510" h="3864175">
                <a:moveTo>
                  <a:pt x="0" y="0"/>
                </a:moveTo>
                <a:lnTo>
                  <a:pt x="3844510" y="0"/>
                </a:lnTo>
                <a:lnTo>
                  <a:pt x="3844510" y="3864175"/>
                </a:lnTo>
                <a:lnTo>
                  <a:pt x="0" y="3864175"/>
                </a:lnTo>
                <a:lnTo>
                  <a:pt x="0" y="0"/>
                </a:lnTo>
                <a:close/>
              </a:path>
            </a:pathLst>
          </a:custGeom>
          <a:blipFill>
            <a:blip r:embed="rId3"/>
            <a:stretch>
              <a:fillRect l="-45747" r="-45747"/>
            </a:stretch>
          </a:blipFill>
        </p:spPr>
      </p:sp>
      <p:sp>
        <p:nvSpPr>
          <p:cNvPr id="14" name="Freeform 14"/>
          <p:cNvSpPr/>
          <p:nvPr/>
        </p:nvSpPr>
        <p:spPr>
          <a:xfrm>
            <a:off x="9143999" y="3045786"/>
            <a:ext cx="3962401" cy="3882610"/>
          </a:xfrm>
          <a:custGeom>
            <a:avLst/>
            <a:gdLst/>
            <a:ahLst/>
            <a:cxnLst/>
            <a:rect l="l" t="t" r="r" b="b"/>
            <a:pathLst>
              <a:path w="3962401" h="3882610">
                <a:moveTo>
                  <a:pt x="0" y="0"/>
                </a:moveTo>
                <a:lnTo>
                  <a:pt x="3962401" y="0"/>
                </a:lnTo>
                <a:lnTo>
                  <a:pt x="3962401" y="3882610"/>
                </a:lnTo>
                <a:lnTo>
                  <a:pt x="0" y="3882610"/>
                </a:lnTo>
                <a:lnTo>
                  <a:pt x="0" y="0"/>
                </a:lnTo>
                <a:close/>
              </a:path>
            </a:pathLst>
          </a:custGeom>
          <a:blipFill>
            <a:blip r:embed="rId4"/>
            <a:stretch>
              <a:fillRect l="-39025" r="-39025"/>
            </a:stretch>
          </a:blipFill>
        </p:spPr>
      </p:sp>
      <p:sp>
        <p:nvSpPr>
          <p:cNvPr id="15" name="Freeform 15"/>
          <p:cNvSpPr/>
          <p:nvPr/>
        </p:nvSpPr>
        <p:spPr>
          <a:xfrm>
            <a:off x="13422948" y="3064222"/>
            <a:ext cx="3962401" cy="3845739"/>
          </a:xfrm>
          <a:custGeom>
            <a:avLst/>
            <a:gdLst/>
            <a:ahLst/>
            <a:cxnLst/>
            <a:rect l="l" t="t" r="r" b="b"/>
            <a:pathLst>
              <a:path w="3962401" h="3845739">
                <a:moveTo>
                  <a:pt x="0" y="0"/>
                </a:moveTo>
                <a:lnTo>
                  <a:pt x="3962401" y="0"/>
                </a:lnTo>
                <a:lnTo>
                  <a:pt x="3962401" y="3845739"/>
                </a:lnTo>
                <a:lnTo>
                  <a:pt x="0" y="3845739"/>
                </a:lnTo>
                <a:lnTo>
                  <a:pt x="0" y="0"/>
                </a:lnTo>
                <a:close/>
              </a:path>
            </a:pathLst>
          </a:custGeom>
          <a:blipFill>
            <a:blip r:embed="rId5"/>
            <a:stretch>
              <a:fillRect l="-34807" r="-34807"/>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sp>
      </p:grpSp>
      <p:grpSp>
        <p:nvGrpSpPr>
          <p:cNvPr id="6" name="Group 6"/>
          <p:cNvGrpSpPr/>
          <p:nvPr/>
        </p:nvGrpSpPr>
        <p:grpSpPr>
          <a:xfrm>
            <a:off x="1047155" y="1556148"/>
            <a:ext cx="7431732" cy="894308"/>
            <a:chOff x="0" y="0"/>
            <a:chExt cx="9908976" cy="1192411"/>
          </a:xfrm>
        </p:grpSpPr>
        <p:sp>
          <p:nvSpPr>
            <p:cNvPr id="7" name="Freeform 7"/>
            <p:cNvSpPr/>
            <p:nvPr/>
          </p:nvSpPr>
          <p:spPr>
            <a:xfrm>
              <a:off x="0" y="0"/>
              <a:ext cx="9908976" cy="1192411"/>
            </a:xfrm>
            <a:custGeom>
              <a:avLst/>
              <a:gdLst/>
              <a:ahLst/>
              <a:cxnLst/>
              <a:rect l="l" t="t" r="r" b="b"/>
              <a:pathLst>
                <a:path w="9908976" h="1192411">
                  <a:moveTo>
                    <a:pt x="0" y="0"/>
                  </a:moveTo>
                  <a:lnTo>
                    <a:pt x="9908976" y="0"/>
                  </a:lnTo>
                  <a:lnTo>
                    <a:pt x="9908976" y="1192411"/>
                  </a:lnTo>
                  <a:lnTo>
                    <a:pt x="0" y="1192411"/>
                  </a:lnTo>
                  <a:close/>
                </a:path>
              </a:pathLst>
            </a:custGeom>
            <a:solidFill>
              <a:srgbClr val="000000">
                <a:alpha val="0"/>
              </a:srgbClr>
            </a:solidFill>
          </p:spPr>
        </p:sp>
        <p:sp>
          <p:nvSpPr>
            <p:cNvPr id="8" name="TextBox 8"/>
            <p:cNvSpPr txBox="1"/>
            <p:nvPr/>
          </p:nvSpPr>
          <p:spPr>
            <a:xfrm>
              <a:off x="0" y="-133350"/>
              <a:ext cx="9908976" cy="1325761"/>
            </a:xfrm>
            <a:prstGeom prst="rect">
              <a:avLst/>
            </a:prstGeom>
          </p:spPr>
          <p:txBody>
            <a:bodyPr lIns="0" tIns="0" rIns="0" bIns="0" rtlCol="0" anchor="t"/>
            <a:lstStyle/>
            <a:p>
              <a:pPr algn="l">
                <a:lnSpc>
                  <a:spcPts val="6875"/>
                </a:lnSpc>
              </a:pPr>
              <a:r>
                <a:rPr lang="en-US" sz="5500">
                  <a:solidFill>
                    <a:srgbClr val="F98AC7"/>
                  </a:solidFill>
                  <a:latin typeface="Times New Roman"/>
                  <a:ea typeface="Times New Roman"/>
                  <a:cs typeface="Times New Roman"/>
                  <a:sym typeface="Times New Roman"/>
                </a:rPr>
                <a:t>Triggers &amp; Automation</a:t>
              </a:r>
            </a:p>
          </p:txBody>
        </p:sp>
      </p:grpSp>
      <p:grpSp>
        <p:nvGrpSpPr>
          <p:cNvPr id="9" name="Group 9"/>
          <p:cNvGrpSpPr/>
          <p:nvPr/>
        </p:nvGrpSpPr>
        <p:grpSpPr>
          <a:xfrm>
            <a:off x="2191494" y="5079950"/>
            <a:ext cx="3520231" cy="454223"/>
            <a:chOff x="0" y="0"/>
            <a:chExt cx="4693641" cy="605631"/>
          </a:xfrm>
        </p:grpSpPr>
        <p:sp>
          <p:nvSpPr>
            <p:cNvPr id="10" name="Freeform 1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11" name="TextBox 11"/>
            <p:cNvSpPr txBox="1"/>
            <p:nvPr/>
          </p:nvSpPr>
          <p:spPr>
            <a:xfrm>
              <a:off x="0" y="-76200"/>
              <a:ext cx="4693641" cy="681831"/>
            </a:xfrm>
            <a:prstGeom prst="rect">
              <a:avLst/>
            </a:prstGeom>
          </p:spPr>
          <p:txBody>
            <a:bodyPr lIns="0" tIns="0" rIns="0" bIns="0" rtlCol="0" anchor="t"/>
            <a:lstStyle/>
            <a:p>
              <a:pPr algn="r">
                <a:lnSpc>
                  <a:spcPts val="3436"/>
                </a:lnSpc>
              </a:pPr>
              <a:r>
                <a:rPr lang="en-US" sz="2750">
                  <a:solidFill>
                    <a:srgbClr val="D6E5EF"/>
                  </a:solidFill>
                  <a:latin typeface="Times New Roman"/>
                  <a:ea typeface="Times New Roman"/>
                  <a:cs typeface="Times New Roman"/>
                  <a:sym typeface="Times New Roman"/>
                </a:rPr>
                <a:t>Time Validation</a:t>
              </a:r>
            </a:p>
          </p:txBody>
        </p:sp>
      </p:grpSp>
      <p:grpSp>
        <p:nvGrpSpPr>
          <p:cNvPr id="12" name="Group 12"/>
          <p:cNvGrpSpPr/>
          <p:nvPr/>
        </p:nvGrpSpPr>
        <p:grpSpPr>
          <a:xfrm>
            <a:off x="1047155" y="5642223"/>
            <a:ext cx="4664571" cy="1028997"/>
            <a:chOff x="0" y="0"/>
            <a:chExt cx="6219428" cy="1371997"/>
          </a:xfrm>
        </p:grpSpPr>
        <p:sp>
          <p:nvSpPr>
            <p:cNvPr id="13" name="Freeform 13"/>
            <p:cNvSpPr/>
            <p:nvPr/>
          </p:nvSpPr>
          <p:spPr>
            <a:xfrm>
              <a:off x="0" y="0"/>
              <a:ext cx="6219428" cy="1371997"/>
            </a:xfrm>
            <a:custGeom>
              <a:avLst/>
              <a:gdLst/>
              <a:ahLst/>
              <a:cxnLst/>
              <a:rect l="l" t="t" r="r" b="b"/>
              <a:pathLst>
                <a:path w="6219428" h="1371997">
                  <a:moveTo>
                    <a:pt x="0" y="0"/>
                  </a:moveTo>
                  <a:lnTo>
                    <a:pt x="6219428" y="0"/>
                  </a:lnTo>
                  <a:lnTo>
                    <a:pt x="6219428" y="1371997"/>
                  </a:lnTo>
                  <a:lnTo>
                    <a:pt x="0" y="1371997"/>
                  </a:lnTo>
                  <a:close/>
                </a:path>
              </a:pathLst>
            </a:custGeom>
            <a:solidFill>
              <a:srgbClr val="000000">
                <a:alpha val="0"/>
              </a:srgbClr>
            </a:solidFill>
          </p:spPr>
        </p:sp>
        <p:sp>
          <p:nvSpPr>
            <p:cNvPr id="14" name="TextBox 14"/>
            <p:cNvSpPr txBox="1"/>
            <p:nvPr/>
          </p:nvSpPr>
          <p:spPr>
            <a:xfrm>
              <a:off x="0" y="-142875"/>
              <a:ext cx="6219428" cy="1514872"/>
            </a:xfrm>
            <a:prstGeom prst="rect">
              <a:avLst/>
            </a:prstGeom>
          </p:spPr>
          <p:txBody>
            <a:bodyPr lIns="0" tIns="0" rIns="0" bIns="0" rtlCol="0" anchor="t"/>
            <a:lstStyle/>
            <a:p>
              <a:pPr algn="r">
                <a:lnSpc>
                  <a:spcPts val="3750"/>
                </a:lnSpc>
              </a:pPr>
              <a:r>
                <a:rPr lang="en-US" sz="2312">
                  <a:solidFill>
                    <a:srgbClr val="D6E5EF"/>
                  </a:solidFill>
                  <a:latin typeface="Times New Roman"/>
                  <a:ea typeface="Times New Roman"/>
                  <a:cs typeface="Times New Roman"/>
                  <a:sym typeface="Times New Roman"/>
                </a:rPr>
                <a:t>Validates departure time (48-hour rule)</a:t>
              </a:r>
            </a:p>
          </p:txBody>
        </p:sp>
      </p:grpSp>
      <p:grpSp>
        <p:nvGrpSpPr>
          <p:cNvPr id="15" name="Group 15"/>
          <p:cNvGrpSpPr/>
          <p:nvPr/>
        </p:nvGrpSpPr>
        <p:grpSpPr>
          <a:xfrm>
            <a:off x="6310164" y="3048892"/>
            <a:ext cx="5667672" cy="5667672"/>
            <a:chOff x="0" y="0"/>
            <a:chExt cx="7556896" cy="7556896"/>
          </a:xfrm>
        </p:grpSpPr>
        <p:sp>
          <p:nvSpPr>
            <p:cNvPr id="16" name="Freeform 16" descr="preencoded.png"/>
            <p:cNvSpPr/>
            <p:nvPr/>
          </p:nvSpPr>
          <p:spPr>
            <a:xfrm>
              <a:off x="0" y="0"/>
              <a:ext cx="7556881" cy="7556881"/>
            </a:xfrm>
            <a:custGeom>
              <a:avLst/>
              <a:gdLst/>
              <a:ahLst/>
              <a:cxnLst/>
              <a:rect l="l" t="t" r="r" b="b"/>
              <a:pathLst>
                <a:path w="7556881" h="7556881">
                  <a:moveTo>
                    <a:pt x="0" y="0"/>
                  </a:moveTo>
                  <a:lnTo>
                    <a:pt x="7556881" y="0"/>
                  </a:lnTo>
                  <a:lnTo>
                    <a:pt x="7556881" y="7556881"/>
                  </a:lnTo>
                  <a:lnTo>
                    <a:pt x="0" y="7556881"/>
                  </a:lnTo>
                  <a:lnTo>
                    <a:pt x="0" y="0"/>
                  </a:lnTo>
                  <a:close/>
                </a:path>
              </a:pathLst>
            </a:custGeom>
            <a:blipFill>
              <a:blip r:embed="rId2"/>
              <a:stretch>
                <a:fillRect/>
              </a:stretch>
            </a:blipFill>
          </p:spPr>
        </p:sp>
      </p:grpSp>
      <p:grpSp>
        <p:nvGrpSpPr>
          <p:cNvPr id="17" name="Group 17"/>
          <p:cNvGrpSpPr/>
          <p:nvPr/>
        </p:nvGrpSpPr>
        <p:grpSpPr>
          <a:xfrm>
            <a:off x="6965900" y="5261819"/>
            <a:ext cx="447675" cy="559594"/>
            <a:chOff x="0" y="0"/>
            <a:chExt cx="596900" cy="746125"/>
          </a:xfrm>
        </p:grpSpPr>
        <p:sp>
          <p:nvSpPr>
            <p:cNvPr id="18" name="Freeform 18" descr="preencoded.png"/>
            <p:cNvSpPr/>
            <p:nvPr/>
          </p:nvSpPr>
          <p:spPr>
            <a:xfrm>
              <a:off x="0" y="0"/>
              <a:ext cx="596900" cy="746125"/>
            </a:xfrm>
            <a:custGeom>
              <a:avLst/>
              <a:gdLst/>
              <a:ahLst/>
              <a:cxnLst/>
              <a:rect l="l" t="t" r="r" b="b"/>
              <a:pathLst>
                <a:path w="596900" h="746125">
                  <a:moveTo>
                    <a:pt x="0" y="0"/>
                  </a:moveTo>
                  <a:lnTo>
                    <a:pt x="596900" y="0"/>
                  </a:lnTo>
                  <a:lnTo>
                    <a:pt x="596900" y="746125"/>
                  </a:lnTo>
                  <a:lnTo>
                    <a:pt x="0" y="746125"/>
                  </a:lnTo>
                  <a:lnTo>
                    <a:pt x="0" y="0"/>
                  </a:lnTo>
                  <a:close/>
                </a:path>
              </a:pathLst>
            </a:custGeom>
            <a:blipFill>
              <a:blip r:embed="rId3"/>
              <a:stretch>
                <a:fillRect t="-212" b="-212"/>
              </a:stretch>
            </a:blipFill>
          </p:spPr>
        </p:sp>
      </p:grpSp>
      <p:grpSp>
        <p:nvGrpSpPr>
          <p:cNvPr id="19" name="Group 19"/>
          <p:cNvGrpSpPr/>
          <p:nvPr/>
        </p:nvGrpSpPr>
        <p:grpSpPr>
          <a:xfrm>
            <a:off x="12426554" y="3550742"/>
            <a:ext cx="3520231" cy="454223"/>
            <a:chOff x="0" y="0"/>
            <a:chExt cx="4693641" cy="605631"/>
          </a:xfrm>
        </p:grpSpPr>
        <p:sp>
          <p:nvSpPr>
            <p:cNvPr id="20" name="Freeform 2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21" name="TextBox 21"/>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Status Updates</a:t>
              </a:r>
            </a:p>
          </p:txBody>
        </p:sp>
      </p:grpSp>
      <p:grpSp>
        <p:nvGrpSpPr>
          <p:cNvPr id="22" name="Group 22"/>
          <p:cNvGrpSpPr/>
          <p:nvPr/>
        </p:nvGrpSpPr>
        <p:grpSpPr>
          <a:xfrm>
            <a:off x="12426554" y="4113013"/>
            <a:ext cx="4814292" cy="1507777"/>
            <a:chOff x="0" y="0"/>
            <a:chExt cx="6419056" cy="2010370"/>
          </a:xfrm>
        </p:grpSpPr>
        <p:sp>
          <p:nvSpPr>
            <p:cNvPr id="23" name="Freeform 23"/>
            <p:cNvSpPr/>
            <p:nvPr/>
          </p:nvSpPr>
          <p:spPr>
            <a:xfrm>
              <a:off x="0" y="0"/>
              <a:ext cx="6419056" cy="2010370"/>
            </a:xfrm>
            <a:custGeom>
              <a:avLst/>
              <a:gdLst/>
              <a:ahLst/>
              <a:cxnLst/>
              <a:rect l="l" t="t" r="r" b="b"/>
              <a:pathLst>
                <a:path w="6419056" h="2010370">
                  <a:moveTo>
                    <a:pt x="0" y="0"/>
                  </a:moveTo>
                  <a:lnTo>
                    <a:pt x="6419056" y="0"/>
                  </a:lnTo>
                  <a:lnTo>
                    <a:pt x="6419056" y="2010370"/>
                  </a:lnTo>
                  <a:lnTo>
                    <a:pt x="0" y="2010370"/>
                  </a:lnTo>
                  <a:close/>
                </a:path>
              </a:pathLst>
            </a:custGeom>
            <a:solidFill>
              <a:srgbClr val="000000">
                <a:alpha val="0"/>
              </a:srgbClr>
            </a:solidFill>
          </p:spPr>
        </p:sp>
        <p:sp>
          <p:nvSpPr>
            <p:cNvPr id="24" name="TextBox 24"/>
            <p:cNvSpPr txBox="1"/>
            <p:nvPr/>
          </p:nvSpPr>
          <p:spPr>
            <a:xfrm>
              <a:off x="0" y="-142875"/>
              <a:ext cx="6419056" cy="2153245"/>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Auto-mark flights as "Delayed", "Departed" and "Arrived" on schedule changes based on system timings</a:t>
              </a:r>
            </a:p>
          </p:txBody>
        </p:sp>
      </p:grpSp>
      <p:grpSp>
        <p:nvGrpSpPr>
          <p:cNvPr id="25" name="Group 25"/>
          <p:cNvGrpSpPr/>
          <p:nvPr/>
        </p:nvGrpSpPr>
        <p:grpSpPr>
          <a:xfrm>
            <a:off x="6310164" y="3048892"/>
            <a:ext cx="5667672" cy="5667672"/>
            <a:chOff x="0" y="0"/>
            <a:chExt cx="7556896" cy="7556896"/>
          </a:xfrm>
        </p:grpSpPr>
        <p:sp>
          <p:nvSpPr>
            <p:cNvPr id="26" name="Freeform 26" descr="preencoded.png"/>
            <p:cNvSpPr/>
            <p:nvPr/>
          </p:nvSpPr>
          <p:spPr>
            <a:xfrm>
              <a:off x="0" y="0"/>
              <a:ext cx="7556881" cy="7556881"/>
            </a:xfrm>
            <a:custGeom>
              <a:avLst/>
              <a:gdLst/>
              <a:ahLst/>
              <a:cxnLst/>
              <a:rect l="l" t="t" r="r" b="b"/>
              <a:pathLst>
                <a:path w="7556881" h="7556881">
                  <a:moveTo>
                    <a:pt x="0" y="0"/>
                  </a:moveTo>
                  <a:lnTo>
                    <a:pt x="7556881" y="0"/>
                  </a:lnTo>
                  <a:lnTo>
                    <a:pt x="7556881" y="7556881"/>
                  </a:lnTo>
                  <a:lnTo>
                    <a:pt x="0" y="7556881"/>
                  </a:lnTo>
                  <a:lnTo>
                    <a:pt x="0" y="0"/>
                  </a:lnTo>
                  <a:close/>
                </a:path>
              </a:pathLst>
            </a:custGeom>
            <a:blipFill>
              <a:blip r:embed="rId4"/>
              <a:stretch>
                <a:fillRect/>
              </a:stretch>
            </a:blipFill>
          </p:spPr>
        </p:sp>
      </p:grpSp>
      <p:grpSp>
        <p:nvGrpSpPr>
          <p:cNvPr id="27" name="Group 27"/>
          <p:cNvGrpSpPr/>
          <p:nvPr/>
        </p:nvGrpSpPr>
        <p:grpSpPr>
          <a:xfrm>
            <a:off x="10192494" y="4081016"/>
            <a:ext cx="447675" cy="559594"/>
            <a:chOff x="0" y="0"/>
            <a:chExt cx="596900" cy="746125"/>
          </a:xfrm>
        </p:grpSpPr>
        <p:sp>
          <p:nvSpPr>
            <p:cNvPr id="28" name="Freeform 28" descr="preencoded.png"/>
            <p:cNvSpPr/>
            <p:nvPr/>
          </p:nvSpPr>
          <p:spPr>
            <a:xfrm>
              <a:off x="0" y="0"/>
              <a:ext cx="596900" cy="746125"/>
            </a:xfrm>
            <a:custGeom>
              <a:avLst/>
              <a:gdLst/>
              <a:ahLst/>
              <a:cxnLst/>
              <a:rect l="l" t="t" r="r" b="b"/>
              <a:pathLst>
                <a:path w="596900" h="746125">
                  <a:moveTo>
                    <a:pt x="0" y="0"/>
                  </a:moveTo>
                  <a:lnTo>
                    <a:pt x="596900" y="0"/>
                  </a:lnTo>
                  <a:lnTo>
                    <a:pt x="596900" y="746125"/>
                  </a:lnTo>
                  <a:lnTo>
                    <a:pt x="0" y="746125"/>
                  </a:lnTo>
                  <a:lnTo>
                    <a:pt x="0" y="0"/>
                  </a:lnTo>
                  <a:close/>
                </a:path>
              </a:pathLst>
            </a:custGeom>
            <a:blipFill>
              <a:blip r:embed="rId5"/>
              <a:stretch>
                <a:fillRect t="-212" b="-212"/>
              </a:stretch>
            </a:blipFill>
          </p:spPr>
        </p:sp>
      </p:grpSp>
      <p:grpSp>
        <p:nvGrpSpPr>
          <p:cNvPr id="29" name="Group 29"/>
          <p:cNvGrpSpPr/>
          <p:nvPr/>
        </p:nvGrpSpPr>
        <p:grpSpPr>
          <a:xfrm>
            <a:off x="12426554" y="7087792"/>
            <a:ext cx="3520231" cy="454223"/>
            <a:chOff x="0" y="0"/>
            <a:chExt cx="4693641" cy="605631"/>
          </a:xfrm>
        </p:grpSpPr>
        <p:sp>
          <p:nvSpPr>
            <p:cNvPr id="30" name="Freeform 30"/>
            <p:cNvSpPr/>
            <p:nvPr/>
          </p:nvSpPr>
          <p:spPr>
            <a:xfrm>
              <a:off x="0" y="0"/>
              <a:ext cx="4693641" cy="605631"/>
            </a:xfrm>
            <a:custGeom>
              <a:avLst/>
              <a:gdLst/>
              <a:ahLst/>
              <a:cxnLst/>
              <a:rect l="l" t="t" r="r" b="b"/>
              <a:pathLst>
                <a:path w="4693641" h="605631">
                  <a:moveTo>
                    <a:pt x="0" y="0"/>
                  </a:moveTo>
                  <a:lnTo>
                    <a:pt x="4693641" y="0"/>
                  </a:lnTo>
                  <a:lnTo>
                    <a:pt x="4693641" y="605631"/>
                  </a:lnTo>
                  <a:lnTo>
                    <a:pt x="0" y="605631"/>
                  </a:lnTo>
                  <a:close/>
                </a:path>
              </a:pathLst>
            </a:custGeom>
            <a:solidFill>
              <a:srgbClr val="000000">
                <a:alpha val="0"/>
              </a:srgbClr>
            </a:solidFill>
          </p:spPr>
        </p:sp>
        <p:sp>
          <p:nvSpPr>
            <p:cNvPr id="31" name="TextBox 31"/>
            <p:cNvSpPr txBox="1"/>
            <p:nvPr/>
          </p:nvSpPr>
          <p:spPr>
            <a:xfrm>
              <a:off x="0" y="-76200"/>
              <a:ext cx="4693641" cy="681831"/>
            </a:xfrm>
            <a:prstGeom prst="rect">
              <a:avLst/>
            </a:prstGeom>
          </p:spPr>
          <p:txBody>
            <a:bodyPr lIns="0" tIns="0" rIns="0" bIns="0" rtlCol="0" anchor="t"/>
            <a:lstStyle/>
            <a:p>
              <a:pPr algn="l">
                <a:lnSpc>
                  <a:spcPts val="3436"/>
                </a:lnSpc>
              </a:pPr>
              <a:r>
                <a:rPr lang="en-US" sz="2750">
                  <a:solidFill>
                    <a:srgbClr val="D6E5EF"/>
                  </a:solidFill>
                  <a:latin typeface="Times New Roman"/>
                  <a:ea typeface="Times New Roman"/>
                  <a:cs typeface="Times New Roman"/>
                  <a:sym typeface="Times New Roman"/>
                </a:rPr>
                <a:t>Dynamic Pricing</a:t>
              </a:r>
            </a:p>
          </p:txBody>
        </p:sp>
      </p:grpSp>
      <p:grpSp>
        <p:nvGrpSpPr>
          <p:cNvPr id="32" name="Group 32"/>
          <p:cNvGrpSpPr/>
          <p:nvPr/>
        </p:nvGrpSpPr>
        <p:grpSpPr>
          <a:xfrm>
            <a:off x="12426554" y="7650063"/>
            <a:ext cx="4814292" cy="550218"/>
            <a:chOff x="0" y="0"/>
            <a:chExt cx="6419056" cy="733623"/>
          </a:xfrm>
        </p:grpSpPr>
        <p:sp>
          <p:nvSpPr>
            <p:cNvPr id="33" name="Freeform 33"/>
            <p:cNvSpPr/>
            <p:nvPr/>
          </p:nvSpPr>
          <p:spPr>
            <a:xfrm>
              <a:off x="0" y="0"/>
              <a:ext cx="6419056" cy="733623"/>
            </a:xfrm>
            <a:custGeom>
              <a:avLst/>
              <a:gdLst/>
              <a:ahLst/>
              <a:cxnLst/>
              <a:rect l="l" t="t" r="r" b="b"/>
              <a:pathLst>
                <a:path w="6419056" h="733623">
                  <a:moveTo>
                    <a:pt x="0" y="0"/>
                  </a:moveTo>
                  <a:lnTo>
                    <a:pt x="6419056" y="0"/>
                  </a:lnTo>
                  <a:lnTo>
                    <a:pt x="6419056" y="733623"/>
                  </a:lnTo>
                  <a:lnTo>
                    <a:pt x="0" y="733623"/>
                  </a:lnTo>
                  <a:close/>
                </a:path>
              </a:pathLst>
            </a:custGeom>
            <a:solidFill>
              <a:srgbClr val="000000">
                <a:alpha val="0"/>
              </a:srgbClr>
            </a:solidFill>
          </p:spPr>
        </p:sp>
        <p:sp>
          <p:nvSpPr>
            <p:cNvPr id="34" name="TextBox 34"/>
            <p:cNvSpPr txBox="1"/>
            <p:nvPr/>
          </p:nvSpPr>
          <p:spPr>
            <a:xfrm>
              <a:off x="0" y="-142875"/>
              <a:ext cx="6419056" cy="876498"/>
            </a:xfrm>
            <a:prstGeom prst="rect">
              <a:avLst/>
            </a:prstGeom>
          </p:spPr>
          <p:txBody>
            <a:bodyPr lIns="0" tIns="0" rIns="0" bIns="0" rtlCol="0" anchor="t"/>
            <a:lstStyle/>
            <a:p>
              <a:pPr algn="l">
                <a:lnSpc>
                  <a:spcPts val="3750"/>
                </a:lnSpc>
              </a:pPr>
              <a:r>
                <a:rPr lang="en-US" sz="2312">
                  <a:solidFill>
                    <a:srgbClr val="D6E5EF"/>
                  </a:solidFill>
                  <a:latin typeface="Times New Roman"/>
                  <a:ea typeface="Times New Roman"/>
                  <a:cs typeface="Times New Roman"/>
                  <a:sym typeface="Times New Roman"/>
                </a:rPr>
                <a:t>Base vs. ceiling price logic</a:t>
              </a:r>
            </a:p>
          </p:txBody>
        </p:sp>
      </p:grpSp>
      <p:grpSp>
        <p:nvGrpSpPr>
          <p:cNvPr id="35" name="Group 35"/>
          <p:cNvGrpSpPr/>
          <p:nvPr/>
        </p:nvGrpSpPr>
        <p:grpSpPr>
          <a:xfrm>
            <a:off x="6310164" y="3048892"/>
            <a:ext cx="5667672" cy="5667672"/>
            <a:chOff x="0" y="0"/>
            <a:chExt cx="7556896" cy="7556896"/>
          </a:xfrm>
        </p:grpSpPr>
        <p:sp>
          <p:nvSpPr>
            <p:cNvPr id="36" name="Freeform 36" descr="preencoded.png"/>
            <p:cNvSpPr/>
            <p:nvPr/>
          </p:nvSpPr>
          <p:spPr>
            <a:xfrm>
              <a:off x="0" y="0"/>
              <a:ext cx="7556881" cy="7556881"/>
            </a:xfrm>
            <a:custGeom>
              <a:avLst/>
              <a:gdLst/>
              <a:ahLst/>
              <a:cxnLst/>
              <a:rect l="l" t="t" r="r" b="b"/>
              <a:pathLst>
                <a:path w="7556881" h="7556881">
                  <a:moveTo>
                    <a:pt x="0" y="0"/>
                  </a:moveTo>
                  <a:lnTo>
                    <a:pt x="7556881" y="0"/>
                  </a:lnTo>
                  <a:lnTo>
                    <a:pt x="7556881" y="7556881"/>
                  </a:lnTo>
                  <a:lnTo>
                    <a:pt x="0" y="7556881"/>
                  </a:lnTo>
                  <a:lnTo>
                    <a:pt x="0" y="0"/>
                  </a:lnTo>
                  <a:close/>
                </a:path>
              </a:pathLst>
            </a:custGeom>
            <a:blipFill>
              <a:blip r:embed="rId6"/>
              <a:stretch>
                <a:fillRect/>
              </a:stretch>
            </a:blipFill>
          </p:spPr>
        </p:sp>
      </p:grpSp>
      <p:grpSp>
        <p:nvGrpSpPr>
          <p:cNvPr id="37" name="Group 37"/>
          <p:cNvGrpSpPr/>
          <p:nvPr/>
        </p:nvGrpSpPr>
        <p:grpSpPr>
          <a:xfrm>
            <a:off x="9601795" y="7465665"/>
            <a:ext cx="447675" cy="559594"/>
            <a:chOff x="0" y="0"/>
            <a:chExt cx="596900" cy="746125"/>
          </a:xfrm>
        </p:grpSpPr>
        <p:sp>
          <p:nvSpPr>
            <p:cNvPr id="38" name="Freeform 38" descr="preencoded.png"/>
            <p:cNvSpPr/>
            <p:nvPr/>
          </p:nvSpPr>
          <p:spPr>
            <a:xfrm>
              <a:off x="0" y="0"/>
              <a:ext cx="596900" cy="746125"/>
            </a:xfrm>
            <a:custGeom>
              <a:avLst/>
              <a:gdLst/>
              <a:ahLst/>
              <a:cxnLst/>
              <a:rect l="l" t="t" r="r" b="b"/>
              <a:pathLst>
                <a:path w="596900" h="746125">
                  <a:moveTo>
                    <a:pt x="0" y="0"/>
                  </a:moveTo>
                  <a:lnTo>
                    <a:pt x="596900" y="0"/>
                  </a:lnTo>
                  <a:lnTo>
                    <a:pt x="596900" y="746125"/>
                  </a:lnTo>
                  <a:lnTo>
                    <a:pt x="0" y="746125"/>
                  </a:lnTo>
                  <a:lnTo>
                    <a:pt x="0" y="0"/>
                  </a:lnTo>
                  <a:close/>
                </a:path>
              </a:pathLst>
            </a:custGeom>
            <a:blipFill>
              <a:blip r:embed="rId7"/>
              <a:stretch>
                <a:fillRect t="-212" b="-212"/>
              </a:stretch>
            </a:blipFill>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par>
                                <p:cTn id="19" presetID="6"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ircle(in)">
                                      <p:cBhvr>
                                        <p:cTn id="21" dur="2000"/>
                                        <p:tgtEl>
                                          <p:spTgt spid="22"/>
                                        </p:tgtEl>
                                      </p:cBhvr>
                                    </p:animEffect>
                                  </p:childTnLst>
                                </p:cTn>
                              </p:par>
                              <p:par>
                                <p:cTn id="22" presetID="6"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ircle(in)">
                                      <p:cBhvr>
                                        <p:cTn id="24" dur="2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circle(in)">
                                      <p:cBhvr>
                                        <p:cTn id="29" dur="2000"/>
                                        <p:tgtEl>
                                          <p:spTgt spid="29"/>
                                        </p:tgtEl>
                                      </p:cBhvr>
                                    </p:animEffect>
                                  </p:childTnLst>
                                </p:cTn>
                              </p:par>
                              <p:par>
                                <p:cTn id="30" presetID="6" presetClass="entr" presetSubtype="16"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circle(in)">
                                      <p:cBhvr>
                                        <p:cTn id="32" dur="2000"/>
                                        <p:tgtEl>
                                          <p:spTgt spid="32"/>
                                        </p:tgtEl>
                                      </p:cBhvr>
                                    </p:animEffect>
                                  </p:childTnLst>
                                </p:cTn>
                              </p:par>
                              <p:par>
                                <p:cTn id="33" presetID="6" presetClass="entr" presetSubtype="16"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circle(in)">
                                      <p:cBhvr>
                                        <p:cTn id="3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738</Words>
  <Application>Microsoft Office PowerPoint</Application>
  <PresentationFormat>Custom</PresentationFormat>
  <Paragraphs>91</Paragraphs>
  <Slides>12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DHARSHAN GWODA M</dc:creator>
  <cp:lastModifiedBy>DARSHAN GOWDA M</cp:lastModifiedBy>
  <cp:revision>4</cp:revision>
  <dcterms:created xsi:type="dcterms:W3CDTF">2006-08-16T00:00:00Z</dcterms:created>
  <dcterms:modified xsi:type="dcterms:W3CDTF">2025-06-16T16:31:43Z</dcterms:modified>
  <dc:identifier>DAGkafZXXog</dc:identifier>
</cp:coreProperties>
</file>